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6" r:id="rId2"/>
    <p:sldId id="257" r:id="rId3"/>
    <p:sldId id="258" r:id="rId4"/>
    <p:sldId id="259" r:id="rId5"/>
    <p:sldId id="260" r:id="rId6"/>
    <p:sldId id="261" r:id="rId7"/>
    <p:sldId id="262" r:id="rId8"/>
    <p:sldId id="263" r:id="rId9"/>
    <p:sldId id="265" r:id="rId10"/>
    <p:sldId id="335" r:id="rId11"/>
    <p:sldId id="266" r:id="rId12"/>
    <p:sldId id="341" r:id="rId13"/>
    <p:sldId id="336" r:id="rId14"/>
    <p:sldId id="337" r:id="rId15"/>
    <p:sldId id="338" r:id="rId16"/>
    <p:sldId id="339" r:id="rId17"/>
    <p:sldId id="340" r:id="rId18"/>
    <p:sldId id="268" r:id="rId19"/>
    <p:sldId id="269" r:id="rId20"/>
    <p:sldId id="342" r:id="rId21"/>
    <p:sldId id="343" r:id="rId22"/>
    <p:sldId id="344" r:id="rId23"/>
    <p:sldId id="345" r:id="rId24"/>
    <p:sldId id="346" r:id="rId25"/>
    <p:sldId id="347" r:id="rId26"/>
    <p:sldId id="348" r:id="rId27"/>
    <p:sldId id="349" r:id="rId28"/>
    <p:sldId id="350" r:id="rId29"/>
    <p:sldId id="351" r:id="rId30"/>
    <p:sldId id="270" r:id="rId31"/>
    <p:sldId id="352" r:id="rId32"/>
    <p:sldId id="353" r:id="rId33"/>
    <p:sldId id="354" r:id="rId34"/>
    <p:sldId id="355" r:id="rId35"/>
    <p:sldId id="356" r:id="rId36"/>
    <p:sldId id="357" r:id="rId37"/>
    <p:sldId id="358" r:id="rId38"/>
    <p:sldId id="359" r:id="rId39"/>
    <p:sldId id="360" r:id="rId40"/>
    <p:sldId id="271" r:id="rId41"/>
    <p:sldId id="272" r:id="rId42"/>
    <p:sldId id="273" r:id="rId43"/>
    <p:sldId id="361" r:id="rId44"/>
    <p:sldId id="362" r:id="rId45"/>
    <p:sldId id="363" r:id="rId46"/>
    <p:sldId id="364" r:id="rId47"/>
    <p:sldId id="274" r:id="rId48"/>
    <p:sldId id="365" r:id="rId49"/>
    <p:sldId id="275" r:id="rId50"/>
    <p:sldId id="276" r:id="rId51"/>
    <p:sldId id="277" r:id="rId52"/>
    <p:sldId id="366" r:id="rId53"/>
    <p:sldId id="278" r:id="rId54"/>
    <p:sldId id="367" r:id="rId55"/>
    <p:sldId id="368" r:id="rId56"/>
    <p:sldId id="369" r:id="rId57"/>
    <p:sldId id="370" r:id="rId58"/>
    <p:sldId id="279" r:id="rId59"/>
    <p:sldId id="371" r:id="rId60"/>
    <p:sldId id="372" r:id="rId61"/>
    <p:sldId id="373" r:id="rId62"/>
    <p:sldId id="374" r:id="rId63"/>
    <p:sldId id="280" r:id="rId64"/>
    <p:sldId id="383" r:id="rId65"/>
    <p:sldId id="375" r:id="rId66"/>
    <p:sldId id="376" r:id="rId67"/>
    <p:sldId id="377" r:id="rId68"/>
    <p:sldId id="378" r:id="rId69"/>
    <p:sldId id="379" r:id="rId70"/>
    <p:sldId id="380" r:id="rId71"/>
    <p:sldId id="381" r:id="rId72"/>
    <p:sldId id="282" r:id="rId73"/>
    <p:sldId id="384" r:id="rId74"/>
    <p:sldId id="385" r:id="rId75"/>
    <p:sldId id="386"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400" r:id="rId90"/>
    <p:sldId id="283" r:id="rId91"/>
    <p:sldId id="284" r:id="rId92"/>
    <p:sldId id="285" r:id="rId93"/>
    <p:sldId id="286" r:id="rId94"/>
    <p:sldId id="401" r:id="rId95"/>
    <p:sldId id="402" r:id="rId96"/>
    <p:sldId id="403" r:id="rId97"/>
    <p:sldId id="404" r:id="rId98"/>
    <p:sldId id="405" r:id="rId99"/>
    <p:sldId id="406" r:id="rId100"/>
    <p:sldId id="407" r:id="rId101"/>
    <p:sldId id="408" r:id="rId102"/>
    <p:sldId id="409" r:id="rId103"/>
    <p:sldId id="410" r:id="rId104"/>
    <p:sldId id="287" r:id="rId105"/>
    <p:sldId id="288" r:id="rId106"/>
    <p:sldId id="411" r:id="rId107"/>
    <p:sldId id="289" r:id="rId108"/>
    <p:sldId id="412" r:id="rId109"/>
    <p:sldId id="290" r:id="rId110"/>
    <p:sldId id="413" r:id="rId111"/>
    <p:sldId id="264" r:id="rId112"/>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316" y="-132"/>
      </p:cViewPr>
      <p:guideLst>
        <p:guide orient="horz" pos="2880"/>
        <p:guide pos="2160"/>
      </p:guideLst>
    </p:cSldViewPr>
  </p:slideViewPr>
  <p:notesTextViewPr>
    <p:cViewPr>
      <p:scale>
        <a:sx n="1" d="1"/>
        <a:sy n="1" d="1"/>
      </p:scale>
      <p:origin x="0" y="0"/>
    </p:cViewPr>
  </p:notesTextViewPr>
  <p:sorterViewPr>
    <p:cViewPr>
      <p:scale>
        <a:sx n="100" d="100"/>
        <a:sy n="100" d="100"/>
      </p:scale>
      <p:origin x="0" y="282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26BA99-504B-4234-9D96-CB125CF4DBC2}" type="datetimeFigureOut">
              <a:rPr lang="en-US" smtClean="0"/>
              <a:t>4/6/2022</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415F8-3EBF-46C3-9BCA-46B7D9E11E84}" type="slidenum">
              <a:rPr lang="en-US" smtClean="0"/>
              <a:t>‹#›</a:t>
            </a:fld>
            <a:endParaRPr lang="en-US"/>
          </a:p>
        </p:txBody>
      </p:sp>
    </p:spTree>
    <p:extLst>
      <p:ext uri="{BB962C8B-B14F-4D97-AF65-F5344CB8AC3E}">
        <p14:creationId xmlns:p14="http://schemas.microsoft.com/office/powerpoint/2010/main" val="2093592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lgn="just">
              <a:buAutoNum type="arabicPeriod" startAt="28"/>
              <a:tabLst>
                <a:tab pos="636588" algn="l"/>
              </a:tabLst>
            </a:pPr>
            <a:r>
              <a:rPr lang="en-US" sz="1200" dirty="0" smtClean="0">
                <a:latin typeface="Times New Roman" pitchFamily="18" charset="0"/>
                <a:cs typeface="Times New Roman" pitchFamily="18" charset="0"/>
              </a:rPr>
              <a:t>It is our submission that </a:t>
            </a:r>
            <a:r>
              <a:rPr lang="en-US" sz="1200" dirty="0" err="1" smtClean="0">
                <a:latin typeface="Times New Roman" pitchFamily="18" charset="0"/>
                <a:cs typeface="Times New Roman" pitchFamily="18" charset="0"/>
              </a:rPr>
              <a:t>gbekoko</a:t>
            </a:r>
            <a:r>
              <a:rPr lang="en-US" sz="1200" dirty="0" smtClean="0">
                <a:latin typeface="Times New Roman" pitchFamily="18" charset="0"/>
                <a:cs typeface="Times New Roman" pitchFamily="18" charset="0"/>
              </a:rPr>
              <a:t> land houses and serves as host to your facilities and most notably your flow station.  </a:t>
            </a:r>
          </a:p>
          <a:p>
            <a:pPr marL="457200" lvl="0" indent="-457200" algn="just">
              <a:buAutoNum type="arabicPeriod" startAt="28"/>
              <a:tabLst>
                <a:tab pos="636588" algn="l"/>
              </a:tabLst>
            </a:pP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43415F8-3EBF-46C3-9BCA-46B7D9E11E84}" type="slidenum">
              <a:rPr lang="en-US" smtClean="0"/>
              <a:t>109</a:t>
            </a:fld>
            <a:endParaRPr lang="en-US"/>
          </a:p>
        </p:txBody>
      </p:sp>
    </p:spTree>
    <p:extLst>
      <p:ext uri="{BB962C8B-B14F-4D97-AF65-F5344CB8AC3E}">
        <p14:creationId xmlns:p14="http://schemas.microsoft.com/office/powerpoint/2010/main" val="356264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It is our submission that </a:t>
            </a:r>
            <a:r>
              <a:rPr lang="en-US" sz="2400" dirty="0" err="1" smtClean="0">
                <a:latin typeface="Times New Roman" pitchFamily="18" charset="0"/>
                <a:cs typeface="Times New Roman" pitchFamily="18" charset="0"/>
              </a:rPr>
              <a:t>gbekoko</a:t>
            </a:r>
            <a:r>
              <a:rPr lang="en-US" sz="2400" dirty="0" smtClean="0">
                <a:latin typeface="Times New Roman" pitchFamily="18" charset="0"/>
                <a:cs typeface="Times New Roman" pitchFamily="18" charset="0"/>
              </a:rPr>
              <a:t> land houses and serves as host to your facilities and most notably your flow station which is clearly marked in the recreated map from the colonial map duly certified from the National Archive, </a:t>
            </a:r>
            <a:r>
              <a:rPr lang="en-US" sz="2400" dirty="0" err="1" smtClean="0">
                <a:latin typeface="Times New Roman" pitchFamily="18" charset="0"/>
                <a:cs typeface="Times New Roman" pitchFamily="18" charset="0"/>
              </a:rPr>
              <a:t>Ibaban</a:t>
            </a:r>
            <a:r>
              <a:rPr lang="en-US" sz="2400" dirty="0" smtClean="0">
                <a:latin typeface="Times New Roman" pitchFamily="18" charset="0"/>
                <a:cs typeface="Times New Roman" pitchFamily="18" charset="0"/>
              </a:rPr>
              <a:t>.  </a:t>
            </a:r>
          </a:p>
          <a:p>
            <a:endParaRPr lang="en-US" dirty="0"/>
          </a:p>
        </p:txBody>
      </p:sp>
      <p:sp>
        <p:nvSpPr>
          <p:cNvPr id="4" name="Slide Number Placeholder 3"/>
          <p:cNvSpPr>
            <a:spLocks noGrp="1"/>
          </p:cNvSpPr>
          <p:nvPr>
            <p:ph type="sldNum" sz="quarter" idx="10"/>
          </p:nvPr>
        </p:nvSpPr>
        <p:spPr/>
        <p:txBody>
          <a:bodyPr/>
          <a:lstStyle/>
          <a:p>
            <a:fld id="{D43415F8-3EBF-46C3-9BCA-46B7D9E11E84}" type="slidenum">
              <a:rPr lang="en-US" smtClean="0"/>
              <a:t>110</a:t>
            </a:fld>
            <a:endParaRPr lang="en-US"/>
          </a:p>
        </p:txBody>
      </p:sp>
    </p:spTree>
    <p:extLst>
      <p:ext uri="{BB962C8B-B14F-4D97-AF65-F5344CB8AC3E}">
        <p14:creationId xmlns:p14="http://schemas.microsoft.com/office/powerpoint/2010/main" val="167329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3530600"/>
            <a:ext cx="2678906" cy="56134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785" y="-1233"/>
            <a:ext cx="6859785" cy="9145233"/>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612835" y="2307204"/>
            <a:ext cx="4236467" cy="1605741"/>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909208" y="3294567"/>
            <a:ext cx="4883348" cy="439012"/>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E504EA-4AF1-401D-B238-EB216D859A53}"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504EA-4AF1-401D-B238-EB216D859A53}"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623781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2900" y="366185"/>
            <a:ext cx="4514850" cy="6237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504EA-4AF1-401D-B238-EB216D859A53}"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E504EA-4AF1-401D-B238-EB216D859A53}"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1785" y="-1233"/>
            <a:ext cx="6859785" cy="9145233"/>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3530600"/>
            <a:ext cx="2678906" cy="561340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14549" y="2302317"/>
            <a:ext cx="4238244" cy="161001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912114" y="3291072"/>
            <a:ext cx="4882896" cy="438912"/>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AE504EA-4AF1-401D-B238-EB216D859A53}"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7220" y="1463040"/>
            <a:ext cx="2400300" cy="4949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525012" y="1463040"/>
            <a:ext cx="2400300" cy="4949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AE504EA-4AF1-401D-B238-EB216D859A53}"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598D1-D632-4E1A-BAD4-B91674B10C5C}"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463040"/>
            <a:ext cx="2400300" cy="73152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614363" y="2269131"/>
            <a:ext cx="2400300" cy="4145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525012" y="1463040"/>
            <a:ext cx="2400300" cy="73152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3525012" y="2269131"/>
            <a:ext cx="2400300" cy="4145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E504EA-4AF1-401D-B238-EB216D859A53}" type="datetimeFigureOut">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E504EA-4AF1-401D-B238-EB216D859A53}" type="datetimeFigureOut">
              <a:rPr lang="en-US" smtClean="0"/>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504EA-4AF1-401D-B238-EB216D859A53}" type="datetimeFigureOut">
              <a:rPr lang="en-US" smtClean="0"/>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3530600"/>
            <a:ext cx="2678906" cy="56134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675208" y="1675211"/>
            <a:ext cx="9144000" cy="579358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588698" y="2101472"/>
            <a:ext cx="3909060" cy="1452569"/>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3562165" y="3491883"/>
            <a:ext cx="2855834" cy="44329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973466" y="3004514"/>
            <a:ext cx="4346070" cy="831085"/>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6AE504EA-4AF1-401D-B238-EB216D859A53}" type="datetimeFigureOut">
              <a:rPr lang="en-US" smtClean="0"/>
              <a:t>4/6/2022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01598D1-D632-4E1A-BAD4-B91674B10C5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1521619" y="0"/>
            <a:ext cx="5336381" cy="9144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3530600"/>
            <a:ext cx="2678906" cy="56134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6731000"/>
            <a:ext cx="2678906" cy="241300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503398" y="2290001"/>
            <a:ext cx="4114800" cy="1156592"/>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857610" y="2907372"/>
            <a:ext cx="4572409" cy="987552"/>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504EA-4AF1-401D-B238-EB216D859A53}"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598D1-D632-4E1A-BAD4-B91674B10C5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786" y="6734177"/>
            <a:ext cx="2680693" cy="2409824"/>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785" y="6735057"/>
            <a:ext cx="6859785" cy="240894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17220" y="487680"/>
            <a:ext cx="5640705" cy="73152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17220" y="1467505"/>
            <a:ext cx="5640705" cy="47731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150876" y="7827264"/>
            <a:ext cx="1632204" cy="268224"/>
          </a:xfrm>
          <a:prstGeom prst="rect">
            <a:avLst/>
          </a:prstGeom>
        </p:spPr>
        <p:txBody>
          <a:bodyPr vert="horz" lIns="91440" tIns="45720" rIns="91440" bIns="45720" rtlCol="0" anchor="ctr"/>
          <a:lstStyle>
            <a:lvl1pPr algn="l">
              <a:defRPr sz="1200">
                <a:solidFill>
                  <a:srgbClr val="FFFFFF"/>
                </a:solidFill>
              </a:defRPr>
            </a:lvl1pPr>
          </a:lstStyle>
          <a:p>
            <a:fld id="{6AE504EA-4AF1-401D-B238-EB216D859A53}" type="datetimeFigureOut">
              <a:rPr lang="en-US" smtClean="0"/>
              <a:t>4/6/2022</a:t>
            </a:fld>
            <a:endParaRPr lang="en-US"/>
          </a:p>
        </p:txBody>
      </p:sp>
      <p:sp>
        <p:nvSpPr>
          <p:cNvPr id="5" name="Footer Placeholder 4"/>
          <p:cNvSpPr>
            <a:spLocks noGrp="1"/>
          </p:cNvSpPr>
          <p:nvPr>
            <p:ph type="ftr" sz="quarter" idx="3"/>
          </p:nvPr>
        </p:nvSpPr>
        <p:spPr>
          <a:xfrm>
            <a:off x="2638136" y="8380163"/>
            <a:ext cx="3543300" cy="36576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6300779" y="8227763"/>
            <a:ext cx="377190" cy="67056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01598D1-D632-4E1A-BAD4-B91674B10C5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04800"/>
            <a:ext cx="6457950" cy="8636000"/>
          </a:xfrm>
        </p:spPr>
        <p:txBody>
          <a:bodyPr>
            <a:normAutofit/>
          </a:bodyPr>
          <a:lstStyle/>
          <a:p>
            <a:pPr algn="ctr">
              <a:lnSpc>
                <a:spcPct val="150000"/>
              </a:lnSpc>
            </a:pPr>
            <a:r>
              <a:rPr lang="en-US" sz="4400" b="1" dirty="0"/>
              <a:t> </a:t>
            </a:r>
            <a:r>
              <a:rPr lang="en-US" sz="4400" b="1" u="sng" dirty="0"/>
              <a:t>A </a:t>
            </a:r>
            <a:endParaRPr lang="en-US" sz="4400" b="1" u="sng" dirty="0" smtClean="0"/>
          </a:p>
          <a:p>
            <a:pPr algn="ctr">
              <a:lnSpc>
                <a:spcPct val="150000"/>
              </a:lnSpc>
            </a:pPr>
            <a:r>
              <a:rPr lang="en-US" sz="4400" b="1" u="sng" dirty="0" smtClean="0"/>
              <a:t>HISTORICAL </a:t>
            </a:r>
            <a:r>
              <a:rPr lang="en-US" sz="4400" b="1" u="sng" dirty="0"/>
              <a:t>FACT </a:t>
            </a:r>
            <a:endParaRPr lang="en-US" sz="4400" b="1" u="sng" dirty="0" smtClean="0"/>
          </a:p>
          <a:p>
            <a:pPr algn="ctr">
              <a:lnSpc>
                <a:spcPct val="150000"/>
              </a:lnSpc>
            </a:pPr>
            <a:r>
              <a:rPr lang="en-US" sz="4400" b="1" u="sng" dirty="0" smtClean="0"/>
              <a:t>OF </a:t>
            </a:r>
            <a:r>
              <a:rPr lang="en-US" sz="4400" b="1" u="sng" dirty="0"/>
              <a:t>ABIGBORODO COMMUNITY VIZ – A – VIZ HER CLAIM OVER THE UKPE – SOBO FOREST RESERVE </a:t>
            </a:r>
            <a:endParaRPr lang="en-US" sz="4400" dirty="0"/>
          </a:p>
          <a:p>
            <a:pPr algn="ctr"/>
            <a:endParaRPr lang="en-US" dirty="0">
              <a:solidFill>
                <a:schemeClr val="tx1"/>
              </a:solidFill>
            </a:endParaRPr>
          </a:p>
        </p:txBody>
      </p:sp>
    </p:spTree>
    <p:extLst>
      <p:ext uri="{BB962C8B-B14F-4D97-AF65-F5344CB8AC3E}">
        <p14:creationId xmlns:p14="http://schemas.microsoft.com/office/powerpoint/2010/main" val="384679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NXU 1-9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755" y="388620"/>
            <a:ext cx="5952490" cy="8366760"/>
          </a:xfrm>
          <a:prstGeom prst="rect">
            <a:avLst/>
          </a:prstGeom>
          <a:noFill/>
          <a:ln>
            <a:noFill/>
          </a:ln>
        </p:spPr>
      </p:pic>
    </p:spTree>
    <p:extLst>
      <p:ext uri="{BB962C8B-B14F-4D97-AF65-F5344CB8AC3E}">
        <p14:creationId xmlns:p14="http://schemas.microsoft.com/office/powerpoint/2010/main" val="24420818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684479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6035707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855943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1577032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609601"/>
            <a:ext cx="6057900" cy="6555641"/>
          </a:xfrm>
          <a:prstGeom prst="rect">
            <a:avLst/>
          </a:prstGeom>
          <a:noFill/>
        </p:spPr>
        <p:txBody>
          <a:bodyPr wrap="square" rtlCol="0">
            <a:spAutoFit/>
          </a:bodyPr>
          <a:lstStyle/>
          <a:p>
            <a:pPr lvl="0" algn="just">
              <a:tabLst>
                <a:tab pos="636588" algn="l"/>
              </a:tabLst>
            </a:pPr>
            <a:r>
              <a:rPr lang="en-US" sz="2800" dirty="0" smtClean="0">
                <a:latin typeface="Times New Roman" pitchFamily="18" charset="0"/>
                <a:cs typeface="Times New Roman" pitchFamily="18" charset="0"/>
              </a:rPr>
              <a:t>25.	It </a:t>
            </a:r>
            <a:r>
              <a:rPr lang="en-US" sz="2800" dirty="0">
                <a:latin typeface="Times New Roman" pitchFamily="18" charset="0"/>
                <a:cs typeface="Times New Roman" pitchFamily="18" charset="0"/>
              </a:rPr>
              <a:t>is also the position of the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Agbiborodo</a:t>
            </a:r>
            <a:r>
              <a:rPr lang="en-US" sz="2800" dirty="0" smtClean="0">
                <a:latin typeface="Times New Roman" pitchFamily="18" charset="0"/>
                <a:cs typeface="Times New Roman" pitchFamily="18" charset="0"/>
              </a:rPr>
              <a:t> 	community </a:t>
            </a:r>
            <a:r>
              <a:rPr lang="en-US" sz="2800" dirty="0">
                <a:latin typeface="Times New Roman" pitchFamily="18" charset="0"/>
                <a:cs typeface="Times New Roman" pitchFamily="18" charset="0"/>
              </a:rPr>
              <a:t>of Warri </a:t>
            </a:r>
            <a:r>
              <a:rPr lang="en-US" sz="2800" dirty="0" smtClean="0">
                <a:latin typeface="Times New Roman" pitchFamily="18" charset="0"/>
                <a:cs typeface="Times New Roman" pitchFamily="18" charset="0"/>
              </a:rPr>
              <a:t>	North </a:t>
            </a:r>
            <a:r>
              <a:rPr lang="en-US" sz="2800" dirty="0">
                <a:latin typeface="Times New Roman" pitchFamily="18" charset="0"/>
                <a:cs typeface="Times New Roman" pitchFamily="18" charset="0"/>
              </a:rPr>
              <a:t>Local Government </a:t>
            </a:r>
            <a:r>
              <a:rPr lang="en-US" sz="2800" dirty="0" smtClean="0">
                <a:latin typeface="Times New Roman" pitchFamily="18" charset="0"/>
                <a:cs typeface="Times New Roman" pitchFamily="18" charset="0"/>
              </a:rPr>
              <a:t>	Area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	Delta </a:t>
            </a:r>
            <a:r>
              <a:rPr lang="en-US" sz="2800" dirty="0">
                <a:latin typeface="Times New Roman" pitchFamily="18" charset="0"/>
                <a:cs typeface="Times New Roman" pitchFamily="18" charset="0"/>
              </a:rPr>
              <a:t>State that apart from the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GBEKOKOUTONYATSERE</a:t>
            </a:r>
            <a:r>
              <a:rPr lang="en-US" sz="2800" dirty="0" smtClean="0">
                <a:latin typeface="Times New Roman" pitchFamily="18" charset="0"/>
                <a:cs typeface="Times New Roman" pitchFamily="18" charset="0"/>
              </a:rPr>
              <a:t> 	enclave </a:t>
            </a:r>
            <a:r>
              <a:rPr lang="en-US" sz="2800" dirty="0">
                <a:latin typeface="Times New Roman" pitchFamily="18" charset="0"/>
                <a:cs typeface="Times New Roman" pitchFamily="18" charset="0"/>
              </a:rPr>
              <a:t>which has </a:t>
            </a:r>
            <a:r>
              <a:rPr lang="en-US" sz="2800" dirty="0" smtClean="0">
                <a:latin typeface="Times New Roman" pitchFamily="18" charset="0"/>
                <a:cs typeface="Times New Roman" pitchFamily="18" charset="0"/>
              </a:rPr>
              <a:t>	been </a:t>
            </a:r>
            <a:r>
              <a:rPr lang="en-US" sz="2800" dirty="0">
                <a:latin typeface="Times New Roman" pitchFamily="18" charset="0"/>
                <a:cs typeface="Times New Roman" pitchFamily="18" charset="0"/>
              </a:rPr>
              <a:t>excised </a:t>
            </a:r>
            <a:r>
              <a:rPr lang="en-US" sz="2800" dirty="0" smtClean="0">
                <a:latin typeface="Times New Roman" pitchFamily="18" charset="0"/>
                <a:cs typeface="Times New Roman" pitchFamily="18" charset="0"/>
              </a:rPr>
              <a:t>	and/or </a:t>
            </a:r>
            <a:r>
              <a:rPr lang="en-US" sz="2800" dirty="0">
                <a:latin typeface="Times New Roman" pitchFamily="18" charset="0"/>
                <a:cs typeface="Times New Roman" pitchFamily="18" charset="0"/>
              </a:rPr>
              <a:t>De-reserved, cut off from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Ukpe-Sobo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Forest Reserve and </a:t>
            </a:r>
            <a:r>
              <a:rPr lang="en-US" sz="2800" dirty="0" smtClean="0">
                <a:latin typeface="Times New Roman" pitchFamily="18" charset="0"/>
                <a:cs typeface="Times New Roman" pitchFamily="18" charset="0"/>
              </a:rPr>
              <a:t>	given </a:t>
            </a:r>
            <a:r>
              <a:rPr lang="en-US" sz="2800" dirty="0">
                <a:latin typeface="Times New Roman" pitchFamily="18" charset="0"/>
                <a:cs typeface="Times New Roman" pitchFamily="18" charset="0"/>
              </a:rPr>
              <a:t>back to the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community</a:t>
            </a:r>
            <a:r>
              <a:rPr lang="en-US" sz="2800" dirty="0">
                <a:latin typeface="Times New Roman" pitchFamily="18" charset="0"/>
                <a:cs typeface="Times New Roman" pitchFamily="18" charset="0"/>
              </a:rPr>
              <a:t>, the entire area of land </a:t>
            </a:r>
            <a:r>
              <a:rPr lang="en-US" sz="2800" dirty="0" smtClean="0">
                <a:latin typeface="Times New Roman" pitchFamily="18" charset="0"/>
                <a:cs typeface="Times New Roman" pitchFamily="18" charset="0"/>
              </a:rPr>
              <a:t>	left that </a:t>
            </a:r>
            <a:r>
              <a:rPr lang="en-US" sz="2800" dirty="0">
                <a:latin typeface="Times New Roman" pitchFamily="18" charset="0"/>
                <a:cs typeface="Times New Roman" pitchFamily="18" charset="0"/>
              </a:rPr>
              <a:t>make </a:t>
            </a:r>
            <a:r>
              <a:rPr lang="en-US" sz="2800" dirty="0" smtClean="0">
                <a:latin typeface="Times New Roman" pitchFamily="18" charset="0"/>
                <a:cs typeface="Times New Roman" pitchFamily="18" charset="0"/>
              </a:rPr>
              <a:t>up </a:t>
            </a:r>
            <a:r>
              <a:rPr lang="en-US" sz="2800" dirty="0">
                <a:latin typeface="Times New Roman" pitchFamily="18" charset="0"/>
                <a:cs typeface="Times New Roman" pitchFamily="18" charset="0"/>
              </a:rPr>
              <a:t>the Forest </a:t>
            </a:r>
            <a:r>
              <a:rPr lang="en-US" sz="2800" dirty="0" smtClean="0">
                <a:latin typeface="Times New Roman" pitchFamily="18" charset="0"/>
                <a:cs typeface="Times New Roman" pitchFamily="18" charset="0"/>
              </a:rPr>
              <a:t>	Reserve belongs to </a:t>
            </a:r>
            <a:r>
              <a:rPr lang="en-US" sz="2800" dirty="0" err="1" smtClean="0">
                <a:latin typeface="Times New Roman" pitchFamily="18" charset="0"/>
                <a:cs typeface="Times New Roman" pitchFamily="18" charset="0"/>
              </a:rPr>
              <a:t>Itsekiri</a:t>
            </a:r>
            <a:r>
              <a:rPr lang="en-US" sz="2800" dirty="0" smtClean="0">
                <a:latin typeface="Times New Roman" pitchFamily="18" charset="0"/>
                <a:cs typeface="Times New Roman" pitchFamily="18" charset="0"/>
              </a:rPr>
              <a:t> 	Communities </a:t>
            </a:r>
            <a:r>
              <a:rPr lang="en-US" sz="2800" dirty="0">
                <a:latin typeface="Times New Roman" pitchFamily="18" charset="0"/>
                <a:cs typeface="Times New Roman" pitchFamily="18" charset="0"/>
              </a:rPr>
              <a:t>and by extension the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Itsekiri</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Nation.  </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3003520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711201"/>
            <a:ext cx="6229350" cy="8217634"/>
          </a:xfrm>
          <a:prstGeom prst="rect">
            <a:avLst/>
          </a:prstGeom>
          <a:noFill/>
        </p:spPr>
        <p:txBody>
          <a:bodyPr wrap="square" rtlCol="0">
            <a:spAutoFit/>
          </a:bodyPr>
          <a:lstStyle/>
          <a:p>
            <a:pPr lvl="0" algn="just">
              <a:tabLst>
                <a:tab pos="636588" algn="l"/>
              </a:tabLst>
            </a:pPr>
            <a:r>
              <a:rPr lang="en-US" sz="2400" dirty="0" smtClean="0">
                <a:latin typeface="Times New Roman" pitchFamily="18" charset="0"/>
                <a:cs typeface="Times New Roman" pitchFamily="18" charset="0"/>
              </a:rPr>
              <a:t>26.	This </a:t>
            </a:r>
            <a:r>
              <a:rPr lang="en-US" sz="2400" dirty="0">
                <a:latin typeface="Times New Roman" pitchFamily="18" charset="0"/>
                <a:cs typeface="Times New Roman" pitchFamily="18" charset="0"/>
              </a:rPr>
              <a:t>position is clearly supported by a letter </a:t>
            </a:r>
            <a:r>
              <a:rPr lang="en-US" sz="2400" dirty="0" smtClean="0">
                <a:latin typeface="Times New Roman" pitchFamily="18" charset="0"/>
                <a:cs typeface="Times New Roman" pitchFamily="18" charset="0"/>
              </a:rPr>
              <a:t>	dated </a:t>
            </a:r>
            <a:r>
              <a:rPr lang="en-US" sz="2400" dirty="0">
                <a:latin typeface="Times New Roman" pitchFamily="18" charset="0"/>
                <a:cs typeface="Times New Roman" pitchFamily="18" charset="0"/>
              </a:rPr>
              <a:t>11th day </a:t>
            </a:r>
            <a:r>
              <a:rPr lang="en-US" sz="2400" dirty="0" smtClean="0">
                <a:latin typeface="Times New Roman" pitchFamily="18" charset="0"/>
                <a:cs typeface="Times New Roman" pitchFamily="18" charset="0"/>
              </a:rPr>
              <a:t>	of </a:t>
            </a:r>
            <a:r>
              <a:rPr lang="en-US" sz="2400" dirty="0">
                <a:latin typeface="Times New Roman" pitchFamily="18" charset="0"/>
                <a:cs typeface="Times New Roman" pitchFamily="18" charset="0"/>
              </a:rPr>
              <a:t>July, 1932 addressed to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Resident Officer, Warri </a:t>
            </a:r>
            <a:r>
              <a:rPr lang="en-US" sz="2400" dirty="0" smtClean="0">
                <a:latin typeface="Times New Roman" pitchFamily="18" charset="0"/>
                <a:cs typeface="Times New Roman" pitchFamily="18" charset="0"/>
              </a:rPr>
              <a:t>Province</a:t>
            </a:r>
            <a:r>
              <a:rPr lang="en-US" sz="2400" dirty="0">
                <a:latin typeface="Times New Roman" pitchFamily="18" charset="0"/>
                <a:cs typeface="Times New Roman" pitchFamily="18" charset="0"/>
              </a:rPr>
              <a:t>, Warri </a:t>
            </a:r>
            <a:r>
              <a:rPr lang="en-US" sz="2400" dirty="0" smtClean="0">
                <a:latin typeface="Times New Roman" pitchFamily="18" charset="0"/>
                <a:cs typeface="Times New Roman" pitchFamily="18" charset="0"/>
              </a:rPr>
              <a:t>	at </a:t>
            </a:r>
            <a:r>
              <a:rPr lang="en-US" sz="2400" dirty="0">
                <a:latin typeface="Times New Roman" pitchFamily="18" charset="0"/>
                <a:cs typeface="Times New Roman" pitchFamily="18" charset="0"/>
              </a:rPr>
              <a:t>the conception stage of the formation of </a:t>
            </a:r>
            <a:r>
              <a:rPr lang="en-US" sz="2400" dirty="0" smtClean="0">
                <a:latin typeface="Times New Roman" pitchFamily="18" charset="0"/>
                <a:cs typeface="Times New Roman" pitchFamily="18" charset="0"/>
              </a:rPr>
              <a:t>	the </a:t>
            </a:r>
            <a:r>
              <a:rPr lang="en-US" sz="2400" dirty="0" err="1">
                <a:latin typeface="Times New Roman" pitchFamily="18" charset="0"/>
                <a:cs typeface="Times New Roman" pitchFamily="18" charset="0"/>
              </a:rPr>
              <a:t>Okpe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Sobo</a:t>
            </a:r>
            <a:r>
              <a:rPr lang="en-US" sz="2400" dirty="0">
                <a:latin typeface="Times New Roman" pitchFamily="18" charset="0"/>
                <a:cs typeface="Times New Roman" pitchFamily="18" charset="0"/>
              </a:rPr>
              <a:t> Forest Reserve by chiefs in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palace of the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Olu</a:t>
            </a:r>
            <a:r>
              <a:rPr lang="en-US" sz="2400" dirty="0" smtClean="0">
                <a:latin typeface="Times New Roman" pitchFamily="18" charset="0"/>
                <a:cs typeface="Times New Roman" pitchFamily="18" charset="0"/>
              </a:rPr>
              <a:t>-in-</a:t>
            </a:r>
            <a:r>
              <a:rPr lang="en-US" sz="2400" dirty="0" err="1" smtClean="0">
                <a:latin typeface="Times New Roman" pitchFamily="18" charset="0"/>
                <a:cs typeface="Times New Roman" pitchFamily="18" charset="0"/>
              </a:rPr>
              <a:t>Council.The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Chiefs </a:t>
            </a:r>
            <a:r>
              <a:rPr lang="en-US" sz="2400" dirty="0" smtClean="0">
                <a:latin typeface="Times New Roman" pitchFamily="18" charset="0"/>
                <a:cs typeface="Times New Roman" pitchFamily="18" charset="0"/>
              </a:rPr>
              <a:t>	who </a:t>
            </a:r>
            <a:r>
              <a:rPr lang="en-US" sz="2400" dirty="0">
                <a:latin typeface="Times New Roman" pitchFamily="18" charset="0"/>
                <a:cs typeface="Times New Roman" pitchFamily="18" charset="0"/>
              </a:rPr>
              <a:t>were acting in </a:t>
            </a:r>
            <a:r>
              <a:rPr lang="en-US" sz="2400" dirty="0" smtClean="0">
                <a:latin typeface="Times New Roman" pitchFamily="18" charset="0"/>
                <a:cs typeface="Times New Roman" pitchFamily="18" charset="0"/>
              </a:rPr>
              <a:t>	representative 	capacity </a:t>
            </a:r>
            <a:r>
              <a:rPr lang="en-US" sz="2400" dirty="0">
                <a:latin typeface="Times New Roman" pitchFamily="18" charset="0"/>
                <a:cs typeface="Times New Roman" pitchFamily="18" charset="0"/>
              </a:rPr>
              <a:t>for the </a:t>
            </a:r>
            <a:r>
              <a:rPr lang="en-US" sz="2400" dirty="0" err="1">
                <a:latin typeface="Times New Roman" pitchFamily="18" charset="0"/>
                <a:cs typeface="Times New Roman" pitchFamily="18" charset="0"/>
              </a:rPr>
              <a:t>Olu</a:t>
            </a:r>
            <a:r>
              <a:rPr lang="en-US" sz="2400" dirty="0">
                <a:latin typeface="Times New Roman" pitchFamily="18" charset="0"/>
                <a:cs typeface="Times New Roman" pitchFamily="18" charset="0"/>
              </a:rPr>
              <a:t> of Warri informed the </a:t>
            </a:r>
            <a:r>
              <a:rPr lang="en-US" sz="2400" dirty="0" smtClean="0">
                <a:latin typeface="Times New Roman" pitchFamily="18" charset="0"/>
                <a:cs typeface="Times New Roman" pitchFamily="18" charset="0"/>
              </a:rPr>
              <a:t>	colonial </a:t>
            </a:r>
            <a:r>
              <a:rPr lang="en-US" sz="2400" dirty="0">
                <a:latin typeface="Times New Roman" pitchFamily="18" charset="0"/>
                <a:cs typeface="Times New Roman" pitchFamily="18" charset="0"/>
              </a:rPr>
              <a:t>masters that the entire portion or </a:t>
            </a:r>
            <a:r>
              <a:rPr lang="en-US" sz="2400" dirty="0" smtClean="0">
                <a:latin typeface="Times New Roman" pitchFamily="18" charset="0"/>
                <a:cs typeface="Times New Roman" pitchFamily="18" charset="0"/>
              </a:rPr>
              <a:t>	large </a:t>
            </a:r>
            <a:r>
              <a:rPr lang="en-US" sz="2400" dirty="0">
                <a:latin typeface="Times New Roman" pitchFamily="18" charset="0"/>
                <a:cs typeface="Times New Roman" pitchFamily="18" charset="0"/>
              </a:rPr>
              <a:t>expanse of </a:t>
            </a:r>
            <a:r>
              <a:rPr lang="en-US" sz="2400" dirty="0" smtClean="0">
                <a:latin typeface="Times New Roman" pitchFamily="18" charset="0"/>
                <a:cs typeface="Times New Roman" pitchFamily="18" charset="0"/>
              </a:rPr>
              <a:t>	land </a:t>
            </a:r>
            <a:r>
              <a:rPr lang="en-US" sz="2400" dirty="0">
                <a:latin typeface="Times New Roman" pitchFamily="18" charset="0"/>
                <a:cs typeface="Times New Roman" pitchFamily="18" charset="0"/>
              </a:rPr>
              <a:t>that the colonial </a:t>
            </a:r>
            <a:r>
              <a:rPr lang="en-US" sz="2400" dirty="0" smtClean="0">
                <a:latin typeface="Times New Roman" pitchFamily="18" charset="0"/>
                <a:cs typeface="Times New Roman" pitchFamily="18" charset="0"/>
              </a:rPr>
              <a:t>	masters </a:t>
            </a:r>
            <a:r>
              <a:rPr lang="en-US" sz="2400" dirty="0">
                <a:latin typeface="Times New Roman" pitchFamily="18" charset="0"/>
                <a:cs typeface="Times New Roman" pitchFamily="18" charset="0"/>
              </a:rPr>
              <a:t>intended placing in the </a:t>
            </a:r>
            <a:r>
              <a:rPr lang="en-US" sz="2400" dirty="0" smtClean="0">
                <a:latin typeface="Times New Roman" pitchFamily="18" charset="0"/>
                <a:cs typeface="Times New Roman" pitchFamily="18" charset="0"/>
              </a:rPr>
              <a:t>	proposed 	</a:t>
            </a:r>
            <a:r>
              <a:rPr lang="en-US" sz="2400" b="1" dirty="0" err="1" smtClean="0">
                <a:latin typeface="Times New Roman" pitchFamily="18" charset="0"/>
                <a:cs typeface="Times New Roman" pitchFamily="18" charset="0"/>
              </a:rPr>
              <a:t>Ukpe-Sobo</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Native Administration Forest </a:t>
            </a:r>
            <a:r>
              <a:rPr lang="en-US" sz="2400" b="1" dirty="0" smtClean="0">
                <a:latin typeface="Times New Roman" pitchFamily="18" charset="0"/>
                <a:cs typeface="Times New Roman" pitchFamily="18" charset="0"/>
              </a:rPr>
              <a:t>	Reserve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belongs to the </a:t>
            </a:r>
            <a:r>
              <a:rPr lang="en-US" sz="2400" dirty="0" err="1">
                <a:latin typeface="Times New Roman" pitchFamily="18" charset="0"/>
                <a:cs typeface="Times New Roman" pitchFamily="18" charset="0"/>
              </a:rPr>
              <a:t>Olu</a:t>
            </a:r>
            <a:r>
              <a:rPr lang="en-US" sz="2400" dirty="0">
                <a:latin typeface="Times New Roman" pitchFamily="18" charset="0"/>
                <a:cs typeface="Times New Roman" pitchFamily="18" charset="0"/>
              </a:rPr>
              <a:t> of Warri who is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sole trustee </a:t>
            </a:r>
            <a:r>
              <a:rPr lang="en-US" sz="2400" dirty="0" smtClean="0">
                <a:latin typeface="Times New Roman" pitchFamily="18" charset="0"/>
                <a:cs typeface="Times New Roman" pitchFamily="18" charset="0"/>
              </a:rPr>
              <a:t>of </a:t>
            </a:r>
            <a:r>
              <a:rPr lang="en-US" sz="2400" dirty="0">
                <a:latin typeface="Times New Roman" pitchFamily="18" charset="0"/>
                <a:cs typeface="Times New Roman" pitchFamily="18" charset="0"/>
              </a:rPr>
              <a:t>all </a:t>
            </a:r>
            <a:r>
              <a:rPr lang="en-US" sz="2400" dirty="0" err="1">
                <a:latin typeface="Times New Roman" pitchFamily="18" charset="0"/>
                <a:cs typeface="Times New Roman" pitchFamily="18" charset="0"/>
              </a:rPr>
              <a:t>Itsekiri</a:t>
            </a:r>
            <a:r>
              <a:rPr lang="en-US" sz="2400" dirty="0">
                <a:latin typeface="Times New Roman" pitchFamily="18" charset="0"/>
                <a:cs typeface="Times New Roman" pitchFamily="18" charset="0"/>
              </a:rPr>
              <a:t> lands and out </a:t>
            </a:r>
            <a:r>
              <a:rPr lang="en-US" sz="2400" dirty="0" smtClean="0">
                <a:latin typeface="Times New Roman" pitchFamily="18" charset="0"/>
                <a:cs typeface="Times New Roman" pitchFamily="18" charset="0"/>
              </a:rPr>
              <a:t>	rightly </a:t>
            </a:r>
            <a:r>
              <a:rPr lang="en-US" sz="2400" dirty="0">
                <a:latin typeface="Times New Roman" pitchFamily="18" charset="0"/>
                <a:cs typeface="Times New Roman" pitchFamily="18" charset="0"/>
              </a:rPr>
              <a:t>called for the cancellation </a:t>
            </a:r>
            <a:r>
              <a:rPr lang="en-US" sz="2400" dirty="0" smtClean="0">
                <a:latin typeface="Times New Roman" pitchFamily="18" charset="0"/>
                <a:cs typeface="Times New Roman" pitchFamily="18" charset="0"/>
              </a:rPr>
              <a:t>of </a:t>
            </a:r>
            <a:r>
              <a:rPr lang="en-US" sz="2400" dirty="0">
                <a:latin typeface="Times New Roman" pitchFamily="18" charset="0"/>
                <a:cs typeface="Times New Roman" pitchFamily="18" charset="0"/>
              </a:rPr>
              <a:t>the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Okpe</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Sobo</a:t>
            </a:r>
            <a:r>
              <a:rPr lang="en-US" sz="2400" dirty="0">
                <a:latin typeface="Times New Roman" pitchFamily="18" charset="0"/>
                <a:cs typeface="Times New Roman" pitchFamily="18" charset="0"/>
              </a:rPr>
              <a:t> public notice for the </a:t>
            </a:r>
            <a:r>
              <a:rPr lang="en-US" sz="2400" dirty="0" smtClean="0">
                <a:latin typeface="Times New Roman" pitchFamily="18" charset="0"/>
                <a:cs typeface="Times New Roman" pitchFamily="18" charset="0"/>
              </a:rPr>
              <a:t>	establishment </a:t>
            </a:r>
            <a:r>
              <a:rPr lang="en-US" sz="2400" dirty="0">
                <a:latin typeface="Times New Roman" pitchFamily="18" charset="0"/>
                <a:cs typeface="Times New Roman" pitchFamily="18" charset="0"/>
              </a:rPr>
              <a:t>of a </a:t>
            </a:r>
            <a:r>
              <a:rPr lang="en-US" sz="2400" dirty="0" smtClean="0">
                <a:latin typeface="Times New Roman" pitchFamily="18" charset="0"/>
                <a:cs typeface="Times New Roman" pitchFamily="18" charset="0"/>
              </a:rPr>
              <a:t>forest </a:t>
            </a:r>
            <a:r>
              <a:rPr lang="en-US" sz="2400" dirty="0">
                <a:latin typeface="Times New Roman" pitchFamily="18" charset="0"/>
                <a:cs typeface="Times New Roman" pitchFamily="18" charset="0"/>
              </a:rPr>
              <a:t>reserve. Find </a:t>
            </a:r>
            <a:r>
              <a:rPr lang="en-US" sz="2400" dirty="0" smtClean="0">
                <a:latin typeface="Times New Roman" pitchFamily="18" charset="0"/>
                <a:cs typeface="Times New Roman" pitchFamily="18" charset="0"/>
              </a:rPr>
              <a:t>	herein </a:t>
            </a:r>
            <a:r>
              <a:rPr lang="en-US" sz="2400" dirty="0">
                <a:latin typeface="Times New Roman" pitchFamily="18" charset="0"/>
                <a:cs typeface="Times New Roman" pitchFamily="18" charset="0"/>
              </a:rPr>
              <a:t>attached the Letter of Protest </a:t>
            </a:r>
            <a:r>
              <a:rPr lang="en-US" sz="2400" dirty="0" smtClean="0">
                <a:latin typeface="Times New Roman" pitchFamily="18" charset="0"/>
                <a:cs typeface="Times New Roman" pitchFamily="18" charset="0"/>
              </a:rPr>
              <a:t>	dated </a:t>
            </a:r>
            <a:r>
              <a:rPr lang="en-US" sz="2400" dirty="0">
                <a:latin typeface="Times New Roman" pitchFamily="18" charset="0"/>
                <a:cs typeface="Times New Roman" pitchFamily="18" charset="0"/>
              </a:rPr>
              <a:t>11th of July, 1932 marked as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Annexure </a:t>
            </a:r>
            <a:r>
              <a:rPr lang="en-US" sz="2400" b="1" dirty="0">
                <a:latin typeface="Times New Roman" pitchFamily="18" charset="0"/>
                <a:cs typeface="Times New Roman" pitchFamily="18" charset="0"/>
              </a:rPr>
              <a:t>11</a:t>
            </a:r>
            <a:r>
              <a:rPr lang="en-US" sz="2400" dirty="0">
                <a:latin typeface="Times New Roman" pitchFamily="18" charset="0"/>
                <a:cs typeface="Times New Roman" pitchFamily="18" charset="0"/>
              </a:rPr>
              <a:t> duly </a:t>
            </a:r>
            <a:r>
              <a:rPr lang="en-US" sz="2400" dirty="0" smtClean="0">
                <a:latin typeface="Times New Roman" pitchFamily="18" charset="0"/>
                <a:cs typeface="Times New Roman" pitchFamily="18" charset="0"/>
              </a:rPr>
              <a:t>	certified </a:t>
            </a:r>
            <a:r>
              <a:rPr lang="en-US" sz="2400" dirty="0">
                <a:latin typeface="Times New Roman" pitchFamily="18" charset="0"/>
                <a:cs typeface="Times New Roman" pitchFamily="18" charset="0"/>
              </a:rPr>
              <a:t>by the </a:t>
            </a:r>
            <a:r>
              <a:rPr lang="en-US" sz="2400" dirty="0" smtClean="0">
                <a:latin typeface="Times New Roman" pitchFamily="18" charset="0"/>
                <a:cs typeface="Times New Roman" pitchFamily="18" charset="0"/>
              </a:rPr>
              <a:t>	National </a:t>
            </a:r>
            <a:r>
              <a:rPr lang="en-US" sz="2400" dirty="0">
                <a:latin typeface="Times New Roman" pitchFamily="18" charset="0"/>
                <a:cs typeface="Times New Roman" pitchFamily="18" charset="0"/>
              </a:rPr>
              <a:t>Archives.  </a:t>
            </a: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590138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11-12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4029915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711201"/>
            <a:ext cx="6172200" cy="7848302"/>
          </a:xfrm>
          <a:prstGeom prst="rect">
            <a:avLst/>
          </a:prstGeom>
          <a:noFill/>
        </p:spPr>
        <p:txBody>
          <a:bodyPr wrap="square" rtlCol="0">
            <a:spAutoFit/>
          </a:bodyPr>
          <a:lstStyle/>
          <a:p>
            <a:pPr lvl="0" algn="just">
              <a:tabLst>
                <a:tab pos="636588" algn="l"/>
              </a:tabLst>
            </a:pPr>
            <a:r>
              <a:rPr lang="en-US" sz="2400" dirty="0" smtClean="0">
                <a:latin typeface="Times New Roman" pitchFamily="18" charset="0"/>
                <a:cs typeface="Times New Roman" pitchFamily="18" charset="0"/>
              </a:rPr>
              <a:t>27.	The </a:t>
            </a:r>
            <a:r>
              <a:rPr lang="en-US" sz="2400" dirty="0">
                <a:latin typeface="Times New Roman" pitchFamily="18" charset="0"/>
                <a:cs typeface="Times New Roman" pitchFamily="18" charset="0"/>
              </a:rPr>
              <a:t>above canvassed position is further </a:t>
            </a:r>
            <a:r>
              <a:rPr lang="en-US" sz="2400" dirty="0" smtClean="0">
                <a:latin typeface="Times New Roman" pitchFamily="18" charset="0"/>
                <a:cs typeface="Times New Roman" pitchFamily="18" charset="0"/>
              </a:rPr>
              <a:t>	corroborated </a:t>
            </a:r>
            <a:r>
              <a:rPr lang="en-US" sz="2400" dirty="0">
                <a:latin typeface="Times New Roman" pitchFamily="18" charset="0"/>
                <a:cs typeface="Times New Roman" pitchFamily="18" charset="0"/>
              </a:rPr>
              <a:t>by a </a:t>
            </a:r>
            <a:r>
              <a:rPr lang="en-US" sz="2400" dirty="0" smtClean="0">
                <a:latin typeface="Times New Roman" pitchFamily="18" charset="0"/>
                <a:cs typeface="Times New Roman" pitchFamily="18" charset="0"/>
              </a:rPr>
              <a:t>	letter </a:t>
            </a:r>
            <a:r>
              <a:rPr lang="en-US" sz="2400" dirty="0">
                <a:latin typeface="Times New Roman" pitchFamily="18" charset="0"/>
                <a:cs typeface="Times New Roman" pitchFamily="18" charset="0"/>
              </a:rPr>
              <a:t>endorsed by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Chiefs of the </a:t>
            </a:r>
            <a:r>
              <a:rPr lang="en-US" sz="2400" dirty="0" err="1">
                <a:latin typeface="Times New Roman" pitchFamily="18" charset="0"/>
                <a:cs typeface="Times New Roman" pitchFamily="18" charset="0"/>
              </a:rPr>
              <a:t>Orodje</a:t>
            </a:r>
            <a:r>
              <a:rPr lang="en-US" sz="2400" dirty="0">
                <a:latin typeface="Times New Roman" pitchFamily="18" charset="0"/>
                <a:cs typeface="Times New Roman" pitchFamily="18" charset="0"/>
              </a:rPr>
              <a:t> of </a:t>
            </a:r>
            <a:r>
              <a:rPr lang="en-US" sz="2400" dirty="0" err="1">
                <a:latin typeface="Times New Roman" pitchFamily="18" charset="0"/>
                <a:cs typeface="Times New Roman" pitchFamily="18" charset="0"/>
              </a:rPr>
              <a:t>Okpe’s</a:t>
            </a:r>
            <a:r>
              <a:rPr lang="en-US" sz="2400" dirty="0">
                <a:latin typeface="Times New Roman" pitchFamily="18" charset="0"/>
                <a:cs typeface="Times New Roman" pitchFamily="18" charset="0"/>
              </a:rPr>
              <a:t> Palace </a:t>
            </a:r>
            <a:r>
              <a:rPr lang="en-US" sz="2400" dirty="0" smtClean="0">
                <a:latin typeface="Times New Roman" pitchFamily="18" charset="0"/>
                <a:cs typeface="Times New Roman" pitchFamily="18" charset="0"/>
              </a:rPr>
              <a:t>	dated </a:t>
            </a:r>
            <a:r>
              <a:rPr lang="en-US" sz="2400" dirty="0">
                <a:latin typeface="Times New Roman" pitchFamily="18" charset="0"/>
                <a:cs typeface="Times New Roman" pitchFamily="18" charset="0"/>
              </a:rPr>
              <a:t>26th May, 1930 wherein the people </a:t>
            </a:r>
            <a:r>
              <a:rPr lang="en-US" sz="2400" dirty="0" smtClean="0">
                <a:latin typeface="Times New Roman" pitchFamily="18" charset="0"/>
                <a:cs typeface="Times New Roman" pitchFamily="18" charset="0"/>
              </a:rPr>
              <a:t>	of </a:t>
            </a:r>
            <a:r>
              <a:rPr lang="en-US" sz="2400" dirty="0" err="1">
                <a:latin typeface="Times New Roman" pitchFamily="18" charset="0"/>
                <a:cs typeface="Times New Roman" pitchFamily="18" charset="0"/>
              </a:rPr>
              <a:t>Okpe</a:t>
            </a:r>
            <a:r>
              <a:rPr lang="en-US" sz="2400" dirty="0">
                <a:latin typeface="Times New Roman" pitchFamily="18" charset="0"/>
                <a:cs typeface="Times New Roman" pitchFamily="18" charset="0"/>
              </a:rPr>
              <a:t> informed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Governor of the </a:t>
            </a:r>
            <a:r>
              <a:rPr lang="en-US" sz="2400" dirty="0" smtClean="0">
                <a:latin typeface="Times New Roman" pitchFamily="18" charset="0"/>
                <a:cs typeface="Times New Roman" pitchFamily="18" charset="0"/>
              </a:rPr>
              <a:t>	Southern </a:t>
            </a:r>
            <a:r>
              <a:rPr lang="en-US" sz="2400" dirty="0">
                <a:latin typeface="Times New Roman" pitchFamily="18" charset="0"/>
                <a:cs typeface="Times New Roman" pitchFamily="18" charset="0"/>
              </a:rPr>
              <a:t>Province of Nigeria that the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Okpes</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do not have land(s) to contribute or </a:t>
            </a:r>
            <a:r>
              <a:rPr lang="en-US" sz="2400" dirty="0" smtClean="0">
                <a:latin typeface="Times New Roman" pitchFamily="18" charset="0"/>
                <a:cs typeface="Times New Roman" pitchFamily="18" charset="0"/>
              </a:rPr>
              <a:t>	give </a:t>
            </a:r>
            <a:r>
              <a:rPr lang="en-US" sz="2400" dirty="0">
                <a:latin typeface="Times New Roman" pitchFamily="18" charset="0"/>
                <a:cs typeface="Times New Roman" pitchFamily="18" charset="0"/>
              </a:rPr>
              <a:t>the colonial </a:t>
            </a:r>
            <a:r>
              <a:rPr lang="en-US" sz="2400" dirty="0" smtClean="0">
                <a:latin typeface="Times New Roman" pitchFamily="18" charset="0"/>
                <a:cs typeface="Times New Roman" pitchFamily="18" charset="0"/>
              </a:rPr>
              <a:t>	masters </a:t>
            </a:r>
            <a:r>
              <a:rPr lang="en-US" sz="2400" dirty="0">
                <a:latin typeface="Times New Roman" pitchFamily="18" charset="0"/>
                <a:cs typeface="Times New Roman" pitchFamily="18" charset="0"/>
              </a:rPr>
              <a:t>for the formation </a:t>
            </a:r>
            <a:r>
              <a:rPr lang="en-US" sz="2400" dirty="0" smtClean="0">
                <a:latin typeface="Times New Roman" pitchFamily="18" charset="0"/>
                <a:cs typeface="Times New Roman" pitchFamily="18" charset="0"/>
              </a:rPr>
              <a:t>	of the </a:t>
            </a:r>
            <a:r>
              <a:rPr lang="en-US" sz="2400" b="1" dirty="0" smtClean="0">
                <a:latin typeface="Times New Roman" pitchFamily="18" charset="0"/>
                <a:cs typeface="Times New Roman" pitchFamily="18" charset="0"/>
              </a:rPr>
              <a:t>UKPE-SOBO FOREST 	RESERVE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and asked that the </a:t>
            </a:r>
            <a:r>
              <a:rPr lang="en-US" sz="2400" dirty="0" err="1">
                <a:latin typeface="Times New Roman" pitchFamily="18" charset="0"/>
                <a:cs typeface="Times New Roman" pitchFamily="18" charset="0"/>
              </a:rPr>
              <a:t>Okpe</a:t>
            </a:r>
            <a:r>
              <a:rPr lang="en-US" sz="2400" dirty="0">
                <a:latin typeface="Times New Roman" pitchFamily="18" charset="0"/>
                <a:cs typeface="Times New Roman" pitchFamily="18" charset="0"/>
              </a:rPr>
              <a:t> be left </a:t>
            </a:r>
            <a:r>
              <a:rPr lang="en-US" sz="2400" dirty="0" smtClean="0">
                <a:latin typeface="Times New Roman" pitchFamily="18" charset="0"/>
                <a:cs typeface="Times New Roman" pitchFamily="18" charset="0"/>
              </a:rPr>
              <a:t>	out </a:t>
            </a:r>
            <a:r>
              <a:rPr lang="en-US" sz="2400" dirty="0">
                <a:latin typeface="Times New Roman" pitchFamily="18" charset="0"/>
                <a:cs typeface="Times New Roman" pitchFamily="18" charset="0"/>
              </a:rPr>
              <a:t>of the </a:t>
            </a:r>
            <a:r>
              <a:rPr lang="en-US" sz="2400" dirty="0" smtClean="0">
                <a:latin typeface="Times New Roman" pitchFamily="18" charset="0"/>
                <a:cs typeface="Times New Roman" pitchFamily="18" charset="0"/>
              </a:rPr>
              <a:t>formation </a:t>
            </a:r>
            <a:r>
              <a:rPr lang="en-US" sz="2400" dirty="0">
                <a:latin typeface="Times New Roman" pitchFamily="18" charset="0"/>
                <a:cs typeface="Times New Roman" pitchFamily="18" charset="0"/>
              </a:rPr>
              <a:t>of the said reserve on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singular reason that the </a:t>
            </a:r>
            <a:r>
              <a:rPr lang="en-US" sz="2400" dirty="0" err="1" smtClean="0">
                <a:latin typeface="Times New Roman" pitchFamily="18" charset="0"/>
                <a:cs typeface="Times New Roman" pitchFamily="18" charset="0"/>
              </a:rPr>
              <a:t>Okpes’land</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in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Sapele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is not sufficient for them to continue </a:t>
            </a:r>
            <a:r>
              <a:rPr lang="en-US" sz="2400" dirty="0" smtClean="0">
                <a:latin typeface="Times New Roman" pitchFamily="18" charset="0"/>
                <a:cs typeface="Times New Roman" pitchFamily="18" charset="0"/>
              </a:rPr>
              <a:t>	their </a:t>
            </a:r>
            <a:r>
              <a:rPr lang="en-US" sz="2400" dirty="0">
                <a:latin typeface="Times New Roman" pitchFamily="18" charset="0"/>
                <a:cs typeface="Times New Roman" pitchFamily="18" charset="0"/>
              </a:rPr>
              <a:t>farming talk more of giving to the </a:t>
            </a:r>
            <a:r>
              <a:rPr lang="en-US" sz="2400" dirty="0" smtClean="0">
                <a:latin typeface="Times New Roman" pitchFamily="18" charset="0"/>
                <a:cs typeface="Times New Roman" pitchFamily="18" charset="0"/>
              </a:rPr>
              <a:t>	colonial </a:t>
            </a:r>
            <a:r>
              <a:rPr lang="en-US" sz="2400" dirty="0">
                <a:latin typeface="Times New Roman" pitchFamily="18" charset="0"/>
                <a:cs typeface="Times New Roman" pitchFamily="18" charset="0"/>
              </a:rPr>
              <a:t>masters for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formation of the </a:t>
            </a:r>
            <a:r>
              <a:rPr lang="en-US" sz="2400" dirty="0" smtClean="0">
                <a:latin typeface="Times New Roman" pitchFamily="18" charset="0"/>
                <a:cs typeface="Times New Roman" pitchFamily="18" charset="0"/>
              </a:rPr>
              <a:t>	reserve. Herein </a:t>
            </a:r>
            <a:r>
              <a:rPr lang="en-US" sz="2400" dirty="0">
                <a:latin typeface="Times New Roman" pitchFamily="18" charset="0"/>
                <a:cs typeface="Times New Roman" pitchFamily="18" charset="0"/>
              </a:rPr>
              <a:t>attached is the said </a:t>
            </a:r>
            <a:r>
              <a:rPr lang="en-US" sz="2400" dirty="0" smtClean="0">
                <a:latin typeface="Times New Roman" pitchFamily="18" charset="0"/>
                <a:cs typeface="Times New Roman" pitchFamily="18" charset="0"/>
              </a:rPr>
              <a:t>	letter </a:t>
            </a:r>
            <a:r>
              <a:rPr lang="en-US" sz="2400" dirty="0">
                <a:latin typeface="Times New Roman" pitchFamily="18" charset="0"/>
                <a:cs typeface="Times New Roman" pitchFamily="18" charset="0"/>
              </a:rPr>
              <a:t>of protest signed by the </a:t>
            </a:r>
            <a:r>
              <a:rPr lang="en-US" sz="2400" dirty="0" err="1">
                <a:latin typeface="Times New Roman" pitchFamily="18" charset="0"/>
                <a:cs typeface="Times New Roman" pitchFamily="18" charset="0"/>
              </a:rPr>
              <a:t>Okpe</a:t>
            </a:r>
            <a:r>
              <a:rPr lang="en-US" sz="2400" dirty="0">
                <a:latin typeface="Times New Roman" pitchFamily="18" charset="0"/>
                <a:cs typeface="Times New Roman" pitchFamily="18" charset="0"/>
              </a:rPr>
              <a:t> Chiefs </a:t>
            </a:r>
            <a:r>
              <a:rPr lang="en-US" sz="2400" dirty="0" smtClean="0">
                <a:latin typeface="Times New Roman" pitchFamily="18" charset="0"/>
                <a:cs typeface="Times New Roman" pitchFamily="18" charset="0"/>
              </a:rPr>
              <a:t>	dated </a:t>
            </a:r>
            <a:r>
              <a:rPr lang="en-US" sz="2400" dirty="0">
                <a:latin typeface="Times New Roman" pitchFamily="18" charset="0"/>
                <a:cs typeface="Times New Roman" pitchFamily="18" charset="0"/>
              </a:rPr>
              <a:t>26th May, </a:t>
            </a:r>
            <a:r>
              <a:rPr lang="en-US" sz="2400" dirty="0" smtClean="0">
                <a:latin typeface="Times New Roman" pitchFamily="18" charset="0"/>
                <a:cs typeface="Times New Roman" pitchFamily="18" charset="0"/>
              </a:rPr>
              <a:t>	1930</a:t>
            </a:r>
            <a:r>
              <a:rPr lang="en-US" sz="2400" dirty="0">
                <a:latin typeface="Times New Roman" pitchFamily="18" charset="0"/>
                <a:cs typeface="Times New Roman" pitchFamily="18" charset="0"/>
              </a:rPr>
              <a:t>, addressed to the </a:t>
            </a:r>
            <a:r>
              <a:rPr lang="en-US" sz="2400" dirty="0" smtClean="0">
                <a:latin typeface="Times New Roman" pitchFamily="18" charset="0"/>
                <a:cs typeface="Times New Roman" pitchFamily="18" charset="0"/>
              </a:rPr>
              <a:t>	Governor Southern Province, Nigeria 	marked </a:t>
            </a:r>
            <a:r>
              <a:rPr lang="en-US" sz="2400" dirty="0">
                <a:latin typeface="Times New Roman" pitchFamily="18" charset="0"/>
                <a:cs typeface="Times New Roman" pitchFamily="18" charset="0"/>
              </a:rPr>
              <a:t>as </a:t>
            </a:r>
            <a:r>
              <a:rPr lang="en-US" sz="2400" b="1" dirty="0">
                <a:latin typeface="Times New Roman" pitchFamily="18" charset="0"/>
                <a:cs typeface="Times New Roman" pitchFamily="18" charset="0"/>
              </a:rPr>
              <a:t>Annexure 12</a:t>
            </a:r>
            <a:r>
              <a:rPr lang="en-US" sz="240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1225065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11-12_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9269814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0" y="812801"/>
            <a:ext cx="6000750" cy="8217634"/>
          </a:xfrm>
          <a:prstGeom prst="rect">
            <a:avLst/>
          </a:prstGeom>
          <a:noFill/>
        </p:spPr>
        <p:txBody>
          <a:bodyPr wrap="square" rtlCol="0">
            <a:spAutoFit/>
          </a:bodyPr>
          <a:lstStyle/>
          <a:p>
            <a:pPr marL="457200" lvl="0" indent="-457200" algn="just">
              <a:buAutoNum type="arabicPeriod" startAt="28"/>
              <a:tabLst>
                <a:tab pos="636588" algn="l"/>
              </a:tabLst>
            </a:pPr>
            <a:r>
              <a:rPr lang="en-US" sz="2400" dirty="0" smtClean="0">
                <a:latin typeface="Times New Roman" pitchFamily="18" charset="0"/>
                <a:cs typeface="Times New Roman" pitchFamily="18" charset="0"/>
              </a:rPr>
              <a:t>Flowing </a:t>
            </a:r>
            <a:r>
              <a:rPr lang="en-US" sz="2400" dirty="0">
                <a:latin typeface="Times New Roman" pitchFamily="18" charset="0"/>
                <a:cs typeface="Times New Roman" pitchFamily="18" charset="0"/>
              </a:rPr>
              <a:t>from all the above stated </a:t>
            </a:r>
            <a:r>
              <a:rPr lang="en-US" sz="2400" dirty="0" smtClean="0">
                <a:latin typeface="Times New Roman" pitchFamily="18" charset="0"/>
                <a:cs typeface="Times New Roman" pitchFamily="18" charset="0"/>
              </a:rPr>
              <a:t>	incontrovertible </a:t>
            </a:r>
            <a:r>
              <a:rPr lang="en-US" sz="2400" dirty="0">
                <a:latin typeface="Times New Roman" pitchFamily="18" charset="0"/>
                <a:cs typeface="Times New Roman" pitchFamily="18" charset="0"/>
              </a:rPr>
              <a:t>facts </a:t>
            </a:r>
            <a:r>
              <a:rPr lang="en-US" sz="2400" dirty="0" smtClean="0">
                <a:latin typeface="Times New Roman" pitchFamily="18" charset="0"/>
                <a:cs typeface="Times New Roman" pitchFamily="18" charset="0"/>
              </a:rPr>
              <a:t>	and </a:t>
            </a:r>
            <a:r>
              <a:rPr lang="en-US" sz="2400" dirty="0">
                <a:latin typeface="Times New Roman" pitchFamily="18" charset="0"/>
                <a:cs typeface="Times New Roman" pitchFamily="18" charset="0"/>
              </a:rPr>
              <a:t>documentary </a:t>
            </a:r>
            <a:r>
              <a:rPr lang="en-US" sz="2400" dirty="0" smtClean="0">
                <a:latin typeface="Times New Roman" pitchFamily="18" charset="0"/>
                <a:cs typeface="Times New Roman" pitchFamily="18" charset="0"/>
              </a:rPr>
              <a:t>	evidence </a:t>
            </a:r>
            <a:r>
              <a:rPr lang="en-US" sz="2400" dirty="0">
                <a:latin typeface="Times New Roman" pitchFamily="18" charset="0"/>
                <a:cs typeface="Times New Roman" pitchFamily="18" charset="0"/>
              </a:rPr>
              <a:t>adduced by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Community </a:t>
            </a:r>
            <a:r>
              <a:rPr lang="en-US" sz="2400" dirty="0">
                <a:latin typeface="Times New Roman" pitchFamily="18" charset="0"/>
                <a:cs typeface="Times New Roman" pitchFamily="18" charset="0"/>
              </a:rPr>
              <a:t>on their ownership of the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GBEKOKO-UTONYATSERE</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enclave 	of </a:t>
            </a:r>
            <a:r>
              <a:rPr lang="en-US" sz="2400" b="1" dirty="0" err="1">
                <a:latin typeface="Times New Roman" pitchFamily="18" charset="0"/>
                <a:cs typeface="Times New Roman" pitchFamily="18" charset="0"/>
              </a:rPr>
              <a:t>Ukpe-Sobo</a:t>
            </a:r>
            <a:r>
              <a:rPr lang="en-US" sz="2400" b="1" dirty="0">
                <a:latin typeface="Times New Roman" pitchFamily="18" charset="0"/>
                <a:cs typeface="Times New Roman" pitchFamily="18" charset="0"/>
              </a:rPr>
              <a:t> Native </a:t>
            </a:r>
            <a:r>
              <a:rPr lang="en-US" sz="2400" b="1" dirty="0" smtClean="0">
                <a:latin typeface="Times New Roman" pitchFamily="18" charset="0"/>
                <a:cs typeface="Times New Roman" pitchFamily="18" charset="0"/>
              </a:rPr>
              <a:t>Administration 	Forest </a:t>
            </a:r>
            <a:r>
              <a:rPr lang="en-US" sz="2400" b="1" dirty="0">
                <a:latin typeface="Times New Roman" pitchFamily="18" charset="0"/>
                <a:cs typeface="Times New Roman" pitchFamily="18" charset="0"/>
              </a:rPr>
              <a:t>Reserve</a:t>
            </a:r>
            <a:r>
              <a:rPr lang="en-US" sz="2400" dirty="0">
                <a:latin typeface="Times New Roman" pitchFamily="18" charset="0"/>
                <a:cs typeface="Times New Roman" pitchFamily="18" charset="0"/>
              </a:rPr>
              <a:t>, it is glaring that the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Abigborodo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Community are the owners </a:t>
            </a:r>
            <a:r>
              <a:rPr lang="en-US" sz="2400" dirty="0" smtClean="0">
                <a:latin typeface="Times New Roman" pitchFamily="18" charset="0"/>
                <a:cs typeface="Times New Roman" pitchFamily="18" charset="0"/>
              </a:rPr>
              <a:t>	of </a:t>
            </a:r>
            <a:r>
              <a:rPr lang="en-US" sz="2400" dirty="0">
                <a:latin typeface="Times New Roman" pitchFamily="18" charset="0"/>
                <a:cs typeface="Times New Roman" pitchFamily="18" charset="0"/>
              </a:rPr>
              <a:t>the </a:t>
            </a:r>
            <a:r>
              <a:rPr lang="en-US" sz="2400" b="1" dirty="0" smtClean="0">
                <a:latin typeface="Times New Roman" pitchFamily="18" charset="0"/>
                <a:cs typeface="Times New Roman" pitchFamily="18" charset="0"/>
              </a:rPr>
              <a:t>GBEKOKO-UTONYASERE</a:t>
            </a:r>
            <a:r>
              <a:rPr lang="en-US" sz="2400" dirty="0" smtClean="0">
                <a:latin typeface="Times New Roman" pitchFamily="18" charset="0"/>
                <a:cs typeface="Times New Roman" pitchFamily="18" charset="0"/>
              </a:rPr>
              <a:t> 	enclave </a:t>
            </a:r>
            <a:r>
              <a:rPr lang="en-US" sz="2400" dirty="0">
                <a:latin typeface="Times New Roman" pitchFamily="18" charset="0"/>
                <a:cs typeface="Times New Roman" pitchFamily="18" charset="0"/>
              </a:rPr>
              <a:t>and by extension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whole land </a:t>
            </a:r>
            <a:r>
              <a:rPr lang="en-US" sz="2400" dirty="0" smtClean="0">
                <a:latin typeface="Times New Roman" pitchFamily="18" charset="0"/>
                <a:cs typeface="Times New Roman" pitchFamily="18" charset="0"/>
              </a:rPr>
              <a:t>	that </a:t>
            </a:r>
            <a:r>
              <a:rPr lang="en-US" sz="2400" dirty="0">
                <a:latin typeface="Times New Roman" pitchFamily="18" charset="0"/>
                <a:cs typeface="Times New Roman" pitchFamily="18" charset="0"/>
              </a:rPr>
              <a:t>make up what is left of the entire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Ukpe</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Sobo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Forest Reserve. It is our </a:t>
            </a:r>
            <a:r>
              <a:rPr lang="en-US" sz="2400" dirty="0" smtClean="0">
                <a:latin typeface="Times New Roman" pitchFamily="18" charset="0"/>
                <a:cs typeface="Times New Roman" pitchFamily="18" charset="0"/>
              </a:rPr>
              <a:t>	argument </a:t>
            </a:r>
            <a:r>
              <a:rPr lang="en-US" sz="2400" dirty="0">
                <a:latin typeface="Times New Roman" pitchFamily="18" charset="0"/>
                <a:cs typeface="Times New Roman" pitchFamily="18" charset="0"/>
              </a:rPr>
              <a:t>that simply </a:t>
            </a:r>
            <a:r>
              <a:rPr lang="en-US" sz="2400" dirty="0" smtClean="0">
                <a:latin typeface="Times New Roman" pitchFamily="18" charset="0"/>
                <a:cs typeface="Times New Roman" pitchFamily="18" charset="0"/>
              </a:rPr>
              <a:t>because </a:t>
            </a:r>
            <a:r>
              <a:rPr lang="en-US" sz="2400" dirty="0">
                <a:latin typeface="Times New Roman" pitchFamily="18" charset="0"/>
                <a:cs typeface="Times New Roman" pitchFamily="18" charset="0"/>
              </a:rPr>
              <a:t>the colonial </a:t>
            </a:r>
            <a:r>
              <a:rPr lang="en-US" sz="2400" dirty="0" smtClean="0">
                <a:latin typeface="Times New Roman" pitchFamily="18" charset="0"/>
                <a:cs typeface="Times New Roman" pitchFamily="18" charset="0"/>
              </a:rPr>
              <a:t>	masters </a:t>
            </a:r>
            <a:r>
              <a:rPr lang="en-US" sz="2400" dirty="0">
                <a:latin typeface="Times New Roman" pitchFamily="18" charset="0"/>
                <a:cs typeface="Times New Roman" pitchFamily="18" charset="0"/>
              </a:rPr>
              <a:t>named it </a:t>
            </a:r>
            <a:r>
              <a:rPr lang="en-US" sz="2400" b="1" dirty="0" err="1">
                <a:latin typeface="Times New Roman" pitchFamily="18" charset="0"/>
                <a:cs typeface="Times New Roman" pitchFamily="18" charset="0"/>
              </a:rPr>
              <a:t>Ukpe-Sobo</a:t>
            </a:r>
            <a:r>
              <a:rPr lang="en-US" sz="2400" b="1" dirty="0">
                <a:latin typeface="Times New Roman" pitchFamily="18" charset="0"/>
                <a:cs typeface="Times New Roman" pitchFamily="18" charset="0"/>
              </a:rPr>
              <a:t> Forest </a:t>
            </a:r>
            <a:r>
              <a:rPr lang="en-US" sz="2400" b="1" dirty="0" smtClean="0">
                <a:latin typeface="Times New Roman" pitchFamily="18" charset="0"/>
                <a:cs typeface="Times New Roman" pitchFamily="18" charset="0"/>
              </a:rPr>
              <a:t>	Reserve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for whatever reason does not in </a:t>
            </a:r>
            <a:r>
              <a:rPr lang="en-US" sz="2400" dirty="0" smtClean="0">
                <a:latin typeface="Times New Roman" pitchFamily="18" charset="0"/>
                <a:cs typeface="Times New Roman" pitchFamily="18" charset="0"/>
              </a:rPr>
              <a:t>	any </a:t>
            </a:r>
            <a:r>
              <a:rPr lang="en-US" sz="2400" dirty="0">
                <a:latin typeface="Times New Roman" pitchFamily="18" charset="0"/>
                <a:cs typeface="Times New Roman" pitchFamily="18" charset="0"/>
              </a:rPr>
              <a:t>way confer </a:t>
            </a:r>
            <a:r>
              <a:rPr lang="en-US" sz="2400" dirty="0" smtClean="0">
                <a:latin typeface="Times New Roman" pitchFamily="18" charset="0"/>
                <a:cs typeface="Times New Roman" pitchFamily="18" charset="0"/>
              </a:rPr>
              <a:t>ownership </a:t>
            </a:r>
            <a:r>
              <a:rPr lang="en-US" sz="2400" dirty="0">
                <a:latin typeface="Times New Roman" pitchFamily="18" charset="0"/>
                <a:cs typeface="Times New Roman" pitchFamily="18" charset="0"/>
              </a:rPr>
              <a:t>on the people </a:t>
            </a:r>
            <a:r>
              <a:rPr lang="en-US" sz="2400" dirty="0" smtClean="0">
                <a:latin typeface="Times New Roman" pitchFamily="18" charset="0"/>
                <a:cs typeface="Times New Roman" pitchFamily="18" charset="0"/>
              </a:rPr>
              <a:t>	of </a:t>
            </a:r>
            <a:r>
              <a:rPr lang="en-US" sz="2400" dirty="0" err="1" smtClean="0">
                <a:latin typeface="Times New Roman" pitchFamily="18" charset="0"/>
                <a:cs typeface="Times New Roman" pitchFamily="18" charset="0"/>
              </a:rPr>
              <a:t>Okpe</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Community. The </a:t>
            </a:r>
            <a:r>
              <a:rPr lang="en-US" sz="2400" dirty="0">
                <a:latin typeface="Times New Roman" pitchFamily="18" charset="0"/>
                <a:cs typeface="Times New Roman" pitchFamily="18" charset="0"/>
              </a:rPr>
              <a:t>land </a:t>
            </a:r>
            <a:r>
              <a:rPr lang="en-US" sz="2400" dirty="0" smtClean="0">
                <a:latin typeface="Times New Roman" pitchFamily="18" charset="0"/>
                <a:cs typeface="Times New Roman" pitchFamily="18" charset="0"/>
              </a:rPr>
              <a:t>	conscripted </a:t>
            </a:r>
            <a:r>
              <a:rPr lang="en-US" sz="2400" dirty="0">
                <a:latin typeface="Times New Roman" pitchFamily="18" charset="0"/>
                <a:cs typeface="Times New Roman" pitchFamily="18" charset="0"/>
              </a:rPr>
              <a:t>by the colonial masters to </a:t>
            </a:r>
            <a:r>
              <a:rPr lang="en-US" sz="2400" dirty="0" smtClean="0">
                <a:latin typeface="Times New Roman" pitchFamily="18" charset="0"/>
                <a:cs typeface="Times New Roman" pitchFamily="18" charset="0"/>
              </a:rPr>
              <a:t>	form </a:t>
            </a:r>
            <a:r>
              <a:rPr lang="en-US" sz="2400" dirty="0">
                <a:latin typeface="Times New Roman" pitchFamily="18" charset="0"/>
                <a:cs typeface="Times New Roman" pitchFamily="18" charset="0"/>
              </a:rPr>
              <a:t>the reserve </a:t>
            </a:r>
            <a:r>
              <a:rPr lang="en-US" sz="2400" dirty="0" smtClean="0">
                <a:latin typeface="Times New Roman" pitchFamily="18" charset="0"/>
                <a:cs typeface="Times New Roman" pitchFamily="18" charset="0"/>
              </a:rPr>
              <a:t>	belongs to the 	</a:t>
            </a:r>
            <a:r>
              <a:rPr lang="en-US" sz="2400" dirty="0" err="1" smtClean="0">
                <a:latin typeface="Times New Roman" pitchFamily="18" charset="0"/>
                <a:cs typeface="Times New Roman" pitchFamily="18" charset="0"/>
              </a:rPr>
              <a:t>Abigborodo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Community and other </a:t>
            </a:r>
            <a:r>
              <a:rPr lang="en-US" sz="2400" dirty="0" err="1">
                <a:latin typeface="Times New Roman" pitchFamily="18" charset="0"/>
                <a:cs typeface="Times New Roman" pitchFamily="18" charset="0"/>
              </a:rPr>
              <a:t>Itsekiri</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Communities </a:t>
            </a:r>
            <a:r>
              <a:rPr lang="en-US" sz="2400" dirty="0">
                <a:latin typeface="Times New Roman" pitchFamily="18" charset="0"/>
                <a:cs typeface="Times New Roman" pitchFamily="18" charset="0"/>
              </a:rPr>
              <a:t>and by extension the </a:t>
            </a:r>
            <a:r>
              <a:rPr lang="en-US" sz="2400" dirty="0" err="1">
                <a:latin typeface="Times New Roman" pitchFamily="18" charset="0"/>
                <a:cs typeface="Times New Roman" pitchFamily="18" charset="0"/>
              </a:rPr>
              <a:t>Itsekiri</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Nation.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825126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228600"/>
            <a:ext cx="6229350" cy="8279190"/>
          </a:xfrm>
          <a:prstGeom prst="rect">
            <a:avLst/>
          </a:prstGeom>
          <a:noFill/>
        </p:spPr>
        <p:txBody>
          <a:bodyPr wrap="square" rtlCol="0">
            <a:spAutoFit/>
          </a:bodyPr>
          <a:lstStyle/>
          <a:p>
            <a:pPr lvl="0" algn="just">
              <a:tabLst>
                <a:tab pos="457200" algn="l"/>
              </a:tabLst>
            </a:pPr>
            <a:r>
              <a:rPr lang="en-US" sz="2800" dirty="0" smtClean="0">
                <a:latin typeface="Times New Roman" pitchFamily="18" charset="0"/>
                <a:cs typeface="Times New Roman" pitchFamily="18" charset="0"/>
              </a:rPr>
              <a:t>9.	The </a:t>
            </a:r>
            <a:r>
              <a:rPr lang="en-US" sz="2800" dirty="0" err="1">
                <a:latin typeface="Times New Roman" pitchFamily="18" charset="0"/>
                <a:cs typeface="Times New Roman" pitchFamily="18" charset="0"/>
              </a:rPr>
              <a:t>Abigborodo</a:t>
            </a:r>
            <a:r>
              <a:rPr lang="en-US" sz="2800" dirty="0">
                <a:latin typeface="Times New Roman" pitchFamily="18" charset="0"/>
                <a:cs typeface="Times New Roman" pitchFamily="18" charset="0"/>
              </a:rPr>
              <a:t> Community wish to </a:t>
            </a:r>
            <a:r>
              <a:rPr lang="en-US" sz="2800" dirty="0" smtClean="0">
                <a:latin typeface="Times New Roman" pitchFamily="18" charset="0"/>
                <a:cs typeface="Times New Roman" pitchFamily="18" charset="0"/>
              </a:rPr>
              <a:t>	state </a:t>
            </a:r>
            <a:r>
              <a:rPr lang="en-US" sz="2800" dirty="0">
                <a:latin typeface="Times New Roman" pitchFamily="18" charset="0"/>
                <a:cs typeface="Times New Roman" pitchFamily="18" charset="0"/>
              </a:rPr>
              <a:t>that when </a:t>
            </a:r>
            <a:r>
              <a:rPr lang="en-US" sz="2800" dirty="0" smtClean="0">
                <a:latin typeface="Times New Roman" pitchFamily="18" charset="0"/>
                <a:cs typeface="Times New Roman" pitchFamily="18" charset="0"/>
              </a:rPr>
              <a:t>	the said </a:t>
            </a:r>
            <a:r>
              <a:rPr lang="en-US" sz="2800" b="1" dirty="0" smtClean="0">
                <a:latin typeface="Times New Roman" pitchFamily="18" charset="0"/>
                <a:cs typeface="Times New Roman" pitchFamily="18" charset="0"/>
              </a:rPr>
              <a:t>GBEKOKO-	UTON-IYATSERE</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was </a:t>
            </a:r>
            <a:r>
              <a:rPr lang="en-US" sz="2800" dirty="0" smtClean="0">
                <a:latin typeface="Times New Roman" pitchFamily="18" charset="0"/>
                <a:cs typeface="Times New Roman" pitchFamily="18" charset="0"/>
              </a:rPr>
              <a:t>to be </a:t>
            </a:r>
            <a:r>
              <a:rPr lang="en-US" sz="2800" dirty="0">
                <a:latin typeface="Times New Roman" pitchFamily="18" charset="0"/>
                <a:cs typeface="Times New Roman" pitchFamily="18" charset="0"/>
              </a:rPr>
              <a:t>placed </a:t>
            </a:r>
            <a:r>
              <a:rPr lang="en-US" sz="2800" dirty="0" smtClean="0">
                <a:latin typeface="Times New Roman" pitchFamily="18" charset="0"/>
                <a:cs typeface="Times New Roman" pitchFamily="18" charset="0"/>
              </a:rPr>
              <a:t>	into the </a:t>
            </a:r>
            <a:r>
              <a:rPr lang="en-US" sz="2800" b="1" dirty="0" err="1" smtClean="0">
                <a:latin typeface="Times New Roman" pitchFamily="18" charset="0"/>
                <a:cs typeface="Times New Roman" pitchFamily="18" charset="0"/>
              </a:rPr>
              <a:t>Ukpe-Sobo</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Native 	Administration </a:t>
            </a:r>
            <a:r>
              <a:rPr lang="en-US" sz="2800" b="1" dirty="0">
                <a:latin typeface="Times New Roman" pitchFamily="18" charset="0"/>
                <a:cs typeface="Times New Roman" pitchFamily="18" charset="0"/>
              </a:rPr>
              <a:t>Forest Reserve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	he 	people </a:t>
            </a:r>
            <a:r>
              <a:rPr lang="en-US" sz="2800" dirty="0">
                <a:latin typeface="Times New Roman" pitchFamily="18" charset="0"/>
                <a:cs typeface="Times New Roman" pitchFamily="18" charset="0"/>
              </a:rPr>
              <a:t>of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Community </a:t>
            </a:r>
            <a:r>
              <a:rPr lang="en-US" sz="2800" dirty="0" smtClean="0">
                <a:latin typeface="Times New Roman" pitchFamily="18" charset="0"/>
                <a:cs typeface="Times New Roman" pitchFamily="18" charset="0"/>
              </a:rPr>
              <a:t>	were </a:t>
            </a:r>
            <a:r>
              <a:rPr lang="en-US" sz="2800" dirty="0">
                <a:latin typeface="Times New Roman" pitchFamily="18" charset="0"/>
                <a:cs typeface="Times New Roman" pitchFamily="18" charset="0"/>
              </a:rPr>
              <a:t>not aware of any </a:t>
            </a:r>
            <a:r>
              <a:rPr lang="en-US" sz="2800" dirty="0" smtClean="0">
                <a:latin typeface="Times New Roman" pitchFamily="18" charset="0"/>
                <a:cs typeface="Times New Roman" pitchFamily="18" charset="0"/>
              </a:rPr>
              <a:t>Public </a:t>
            </a:r>
            <a:r>
              <a:rPr lang="en-US" sz="2800" dirty="0">
                <a:latin typeface="Times New Roman" pitchFamily="18" charset="0"/>
                <a:cs typeface="Times New Roman" pitchFamily="18" charset="0"/>
              </a:rPr>
              <a:t>Notice </a:t>
            </a:r>
            <a:r>
              <a:rPr lang="en-US" sz="2800" dirty="0" smtClean="0">
                <a:latin typeface="Times New Roman" pitchFamily="18" charset="0"/>
                <a:cs typeface="Times New Roman" pitchFamily="18" charset="0"/>
              </a:rPr>
              <a:t>	with </a:t>
            </a:r>
            <a:r>
              <a:rPr lang="en-US" sz="2800" dirty="0">
                <a:latin typeface="Times New Roman" pitchFamily="18" charset="0"/>
                <a:cs typeface="Times New Roman" pitchFamily="18" charset="0"/>
              </a:rPr>
              <a:t>regard to the Reserve. They were </a:t>
            </a:r>
            <a:r>
              <a:rPr lang="en-US" sz="2800" dirty="0" smtClean="0">
                <a:latin typeface="Times New Roman" pitchFamily="18" charset="0"/>
                <a:cs typeface="Times New Roman" pitchFamily="18" charset="0"/>
              </a:rPr>
              <a:t>	not consulted </a:t>
            </a:r>
            <a:r>
              <a:rPr lang="en-US" sz="2800" dirty="0">
                <a:latin typeface="Times New Roman" pitchFamily="18" charset="0"/>
                <a:cs typeface="Times New Roman" pitchFamily="18" charset="0"/>
              </a:rPr>
              <a:t>neither were they settled </a:t>
            </a:r>
            <a:r>
              <a:rPr lang="en-US" sz="2800" dirty="0" smtClean="0">
                <a:latin typeface="Times New Roman" pitchFamily="18" charset="0"/>
                <a:cs typeface="Times New Roman" pitchFamily="18" charset="0"/>
              </a:rPr>
              <a:t>	with regards </a:t>
            </a:r>
            <a:r>
              <a:rPr lang="en-US" sz="2800" dirty="0">
                <a:latin typeface="Times New Roman" pitchFamily="18" charset="0"/>
                <a:cs typeface="Times New Roman" pitchFamily="18" charset="0"/>
              </a:rPr>
              <a:t>to </a:t>
            </a:r>
            <a:r>
              <a:rPr lang="en-US" sz="2800" dirty="0" smtClean="0">
                <a:latin typeface="Times New Roman" pitchFamily="18" charset="0"/>
                <a:cs typeface="Times New Roman" pitchFamily="18" charset="0"/>
              </a:rPr>
              <a:t>compensation</a:t>
            </a:r>
            <a:r>
              <a:rPr lang="en-US" sz="2800" dirty="0">
                <a:latin typeface="Times New Roman" pitchFamily="18" charset="0"/>
                <a:cs typeface="Times New Roman" pitchFamily="18" charset="0"/>
              </a:rPr>
              <a:t>. It is the </a:t>
            </a:r>
            <a:r>
              <a:rPr lang="en-US" sz="2800" dirty="0" smtClean="0">
                <a:latin typeface="Times New Roman" pitchFamily="18" charset="0"/>
                <a:cs typeface="Times New Roman" pitchFamily="18" charset="0"/>
              </a:rPr>
              <a:t>	submission of the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Community </a:t>
            </a:r>
            <a:r>
              <a:rPr lang="en-US" sz="2800" dirty="0">
                <a:latin typeface="Times New Roman" pitchFamily="18" charset="0"/>
                <a:cs typeface="Times New Roman" pitchFamily="18" charset="0"/>
              </a:rPr>
              <a:t>that the said tenants led by </a:t>
            </a: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head farmer; </a:t>
            </a:r>
            <a:r>
              <a:rPr lang="en-US" sz="2800" dirty="0" err="1" smtClean="0">
                <a:latin typeface="Times New Roman" pitchFamily="18" charset="0"/>
                <a:cs typeface="Times New Roman" pitchFamily="18" charset="0"/>
              </a:rPr>
              <a:t>Aribiowu</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continued </a:t>
            </a:r>
            <a:r>
              <a:rPr lang="en-US" sz="2800" dirty="0" smtClean="0">
                <a:latin typeface="Times New Roman" pitchFamily="18" charset="0"/>
                <a:cs typeface="Times New Roman" pitchFamily="18" charset="0"/>
              </a:rPr>
              <a:t>	and </a:t>
            </a:r>
            <a:r>
              <a:rPr lang="en-US" sz="2800" dirty="0">
                <a:latin typeface="Times New Roman" pitchFamily="18" charset="0"/>
                <a:cs typeface="Times New Roman" pitchFamily="18" charset="0"/>
              </a:rPr>
              <a:t>carried on </a:t>
            </a:r>
            <a:r>
              <a:rPr lang="en-US" sz="2800" dirty="0" smtClean="0">
                <a:latin typeface="Times New Roman" pitchFamily="18" charset="0"/>
                <a:cs typeface="Times New Roman" pitchFamily="18" charset="0"/>
              </a:rPr>
              <a:t>	their </a:t>
            </a:r>
            <a:r>
              <a:rPr lang="en-US" sz="2800" dirty="0">
                <a:latin typeface="Times New Roman" pitchFamily="18" charset="0"/>
                <a:cs typeface="Times New Roman" pitchFamily="18" charset="0"/>
              </a:rPr>
              <a:t>farming activities </a:t>
            </a:r>
            <a:r>
              <a:rPr lang="en-US" sz="2800" dirty="0" smtClean="0">
                <a:latin typeface="Times New Roman" pitchFamily="18" charset="0"/>
                <a:cs typeface="Times New Roman" pitchFamily="18" charset="0"/>
              </a:rPr>
              <a:t>	as agreed by both parties until 	they </a:t>
            </a:r>
            <a:r>
              <a:rPr lang="en-US" sz="2800" dirty="0">
                <a:latin typeface="Times New Roman" pitchFamily="18" charset="0"/>
                <a:cs typeface="Times New Roman" pitchFamily="18" charset="0"/>
              </a:rPr>
              <a:t>were arrested and charged </a:t>
            </a:r>
            <a:r>
              <a:rPr lang="en-US" sz="2800" dirty="0" smtClean="0">
                <a:latin typeface="Times New Roman" pitchFamily="18" charset="0"/>
                <a:cs typeface="Times New Roman" pitchFamily="18" charset="0"/>
              </a:rPr>
              <a:t>before 	the </a:t>
            </a:r>
            <a:r>
              <a:rPr lang="en-US" sz="2800" dirty="0">
                <a:latin typeface="Times New Roman" pitchFamily="18" charset="0"/>
                <a:cs typeface="Times New Roman" pitchFamily="18" charset="0"/>
              </a:rPr>
              <a:t>Magistrate </a:t>
            </a:r>
            <a:r>
              <a:rPr lang="en-US" sz="2800" dirty="0" smtClean="0">
                <a:latin typeface="Times New Roman" pitchFamily="18" charset="0"/>
                <a:cs typeface="Times New Roman" pitchFamily="18" charset="0"/>
              </a:rPr>
              <a:t>Court </a:t>
            </a:r>
            <a:r>
              <a:rPr lang="en-US" sz="2800" dirty="0">
                <a:latin typeface="Times New Roman" pitchFamily="18" charset="0"/>
                <a:cs typeface="Times New Roman" pitchFamily="18" charset="0"/>
              </a:rPr>
              <a:t>Holden at </a:t>
            </a:r>
            <a:r>
              <a:rPr lang="en-US" sz="2800" dirty="0" err="1">
                <a:latin typeface="Times New Roman" pitchFamily="18" charset="0"/>
                <a:cs typeface="Times New Roman" pitchFamily="18" charset="0"/>
              </a:rPr>
              <a:t>Sapele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on </a:t>
            </a:r>
            <a:r>
              <a:rPr lang="en-US" sz="2800" dirty="0">
                <a:latin typeface="Times New Roman" pitchFamily="18" charset="0"/>
                <a:cs typeface="Times New Roman" pitchFamily="18" charset="0"/>
              </a:rPr>
              <a:t>the 27th day </a:t>
            </a:r>
            <a:r>
              <a:rPr lang="en-US" sz="2800" dirty="0" smtClean="0">
                <a:latin typeface="Times New Roman" pitchFamily="18" charset="0"/>
                <a:cs typeface="Times New Roman" pitchFamily="18" charset="0"/>
              </a:rPr>
              <a:t>of </a:t>
            </a:r>
            <a:r>
              <a:rPr lang="en-US" sz="2800" dirty="0">
                <a:latin typeface="Times New Roman" pitchFamily="18" charset="0"/>
                <a:cs typeface="Times New Roman" pitchFamily="18" charset="0"/>
              </a:rPr>
              <a:t>March, </a:t>
            </a:r>
            <a:r>
              <a:rPr lang="en-US" sz="2800" dirty="0" smtClean="0">
                <a:latin typeface="Times New Roman" pitchFamily="18" charset="0"/>
                <a:cs typeface="Times New Roman" pitchFamily="18" charset="0"/>
              </a:rPr>
              <a:t>1940 </a:t>
            </a:r>
            <a:r>
              <a:rPr lang="en-US" sz="2800" dirty="0">
                <a:latin typeface="Times New Roman" pitchFamily="18" charset="0"/>
                <a:cs typeface="Times New Roman" pitchFamily="18" charset="0"/>
              </a:rPr>
              <a:t>before </a:t>
            </a:r>
            <a:r>
              <a:rPr lang="en-US" sz="2800" dirty="0" smtClean="0">
                <a:latin typeface="Times New Roman" pitchFamily="18" charset="0"/>
                <a:cs typeface="Times New Roman" pitchFamily="18" charset="0"/>
              </a:rPr>
              <a:t>	His </a:t>
            </a:r>
            <a:r>
              <a:rPr lang="en-US" sz="2800" dirty="0">
                <a:latin typeface="Times New Roman" pitchFamily="18" charset="0"/>
                <a:cs typeface="Times New Roman" pitchFamily="18" charset="0"/>
              </a:rPr>
              <a:t>Worship </a:t>
            </a:r>
            <a:r>
              <a:rPr lang="en-US" sz="2800" b="1" dirty="0">
                <a:latin typeface="Times New Roman" pitchFamily="18" charset="0"/>
                <a:cs typeface="Times New Roman" pitchFamily="18" charset="0"/>
              </a:rPr>
              <a:t>A. V. SCALLION ESQ.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2401148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0" y="3833336"/>
            <a:ext cx="3429000" cy="523220"/>
          </a:xfrm>
          <a:prstGeom prst="rect">
            <a:avLst/>
          </a:prstGeom>
        </p:spPr>
        <p:txBody>
          <a:bodyPr>
            <a:spAutoFit/>
          </a:bodyPr>
          <a:lstStyle/>
          <a:p>
            <a:pPr lvl="0" algn="just">
              <a:tabLst>
                <a:tab pos="636588" algn="l"/>
              </a:tabLst>
            </a:pP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3" name="Rectangle 2"/>
          <p:cNvSpPr/>
          <p:nvPr/>
        </p:nvSpPr>
        <p:spPr>
          <a:xfrm>
            <a:off x="1714500" y="3417838"/>
            <a:ext cx="3429000" cy="5693866"/>
          </a:xfrm>
          <a:prstGeom prst="rect">
            <a:avLst/>
          </a:prstGeom>
        </p:spPr>
        <p:txBody>
          <a:bodyPr>
            <a:spAutoFit/>
          </a:bodyPr>
          <a:lstStyle/>
          <a:p>
            <a:pPr lvl="0">
              <a:defRPr/>
            </a:pPr>
            <a:r>
              <a:rPr lang="en-US" sz="2800" dirty="0">
                <a:latin typeface="Times New Roman" pitchFamily="18" charset="0"/>
                <a:cs typeface="Times New Roman" pitchFamily="18" charset="0"/>
              </a:rPr>
              <a:t>It is our submission that </a:t>
            </a:r>
            <a:r>
              <a:rPr lang="en-US" sz="2800" dirty="0" err="1">
                <a:latin typeface="Times New Roman" pitchFamily="18" charset="0"/>
                <a:cs typeface="Times New Roman" pitchFamily="18" charset="0"/>
              </a:rPr>
              <a:t>gbekoko</a:t>
            </a:r>
            <a:r>
              <a:rPr lang="en-US" sz="2800" dirty="0">
                <a:latin typeface="Times New Roman" pitchFamily="18" charset="0"/>
                <a:cs typeface="Times New Roman" pitchFamily="18" charset="0"/>
              </a:rPr>
              <a:t> land houses and serves as host to your facilities and most notably your flow station which is clearly marked in the recreated map from the colonial map duly certified from the National Archive, </a:t>
            </a:r>
            <a:r>
              <a:rPr lang="en-US" sz="2800" dirty="0" err="1">
                <a:latin typeface="Times New Roman" pitchFamily="18" charset="0"/>
                <a:cs typeface="Times New Roman" pitchFamily="18" charset="0"/>
              </a:rPr>
              <a:t>Ibaban</a:t>
            </a:r>
            <a:r>
              <a:rPr lang="en-US" sz="2800" dirty="0">
                <a:latin typeface="Times New Roman" pitchFamily="18" charset="0"/>
                <a:cs typeface="Times New Roman" pitchFamily="18" charset="0"/>
              </a:rPr>
              <a:t>.  </a:t>
            </a:r>
          </a:p>
          <a:p>
            <a:endParaRPr lang="en-US" sz="2800" dirty="0"/>
          </a:p>
        </p:txBody>
      </p:sp>
    </p:spTree>
    <p:extLst>
      <p:ext uri="{BB962C8B-B14F-4D97-AF65-F5344CB8AC3E}">
        <p14:creationId xmlns:p14="http://schemas.microsoft.com/office/powerpoint/2010/main" val="8350854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400050" y="609601"/>
            <a:ext cx="6172200" cy="81419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r>
              <a:rPr lang="en-US" sz="6600" b="1" dirty="0" smtClean="0"/>
              <a:t>THANK YOU </a:t>
            </a:r>
            <a:endParaRPr lang="en-US" sz="66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26757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91361"/>
            <a:ext cx="6286500" cy="7109639"/>
          </a:xfrm>
          <a:prstGeom prst="rect">
            <a:avLst/>
          </a:prstGeom>
          <a:noFill/>
        </p:spPr>
        <p:txBody>
          <a:bodyPr wrap="square" rtlCol="0">
            <a:spAutoFit/>
          </a:bodyPr>
          <a:lstStyle/>
          <a:p>
            <a:pPr lvl="0" algn="just">
              <a:tabLst>
                <a:tab pos="457200" algn="l"/>
              </a:tabLst>
            </a:pPr>
            <a:r>
              <a:rPr lang="en-US" sz="2400" dirty="0" smtClean="0">
                <a:latin typeface="Times New Roman" pitchFamily="18" charset="0"/>
                <a:cs typeface="Times New Roman" pitchFamily="18" charset="0"/>
              </a:rPr>
              <a:t>	Magistrate </a:t>
            </a:r>
            <a:r>
              <a:rPr lang="en-US" sz="2400" dirty="0">
                <a:latin typeface="Times New Roman" pitchFamily="18" charset="0"/>
                <a:cs typeface="Times New Roman" pitchFamily="18" charset="0"/>
              </a:rPr>
              <a:t>(Limited Powers) where they were </a:t>
            </a:r>
            <a:r>
              <a:rPr lang="en-US" sz="2400" dirty="0" smtClean="0">
                <a:latin typeface="Times New Roman" pitchFamily="18" charset="0"/>
                <a:cs typeface="Times New Roman" pitchFamily="18" charset="0"/>
              </a:rPr>
              <a:t>	charged </a:t>
            </a:r>
            <a:r>
              <a:rPr lang="en-US" sz="2400" dirty="0">
                <a:latin typeface="Times New Roman" pitchFamily="18" charset="0"/>
                <a:cs typeface="Times New Roman" pitchFamily="18" charset="0"/>
              </a:rPr>
              <a:t>for </a:t>
            </a:r>
            <a:r>
              <a:rPr lang="en-US" sz="2400" dirty="0" smtClean="0">
                <a:latin typeface="Times New Roman" pitchFamily="18" charset="0"/>
                <a:cs typeface="Times New Roman" pitchFamily="18" charset="0"/>
              </a:rPr>
              <a:t>trespassing </a:t>
            </a:r>
            <a:r>
              <a:rPr lang="en-US" sz="2400" dirty="0">
                <a:latin typeface="Times New Roman" pitchFamily="18" charset="0"/>
                <a:cs typeface="Times New Roman" pitchFamily="18" charset="0"/>
              </a:rPr>
              <a:t>and encroaching on </a:t>
            </a:r>
            <a:r>
              <a:rPr lang="en-US" sz="2400" dirty="0" smtClean="0">
                <a:latin typeface="Times New Roman" pitchFamily="18" charset="0"/>
                <a:cs typeface="Times New Roman" pitchFamily="18" charset="0"/>
              </a:rPr>
              <a:t>	Government </a:t>
            </a:r>
            <a:r>
              <a:rPr lang="en-US" sz="2400" dirty="0">
                <a:latin typeface="Times New Roman" pitchFamily="18" charset="0"/>
                <a:cs typeface="Times New Roman" pitchFamily="18" charset="0"/>
              </a:rPr>
              <a:t>Reserve Land. </a:t>
            </a:r>
            <a:r>
              <a:rPr lang="en-US" sz="2400" dirty="0" smtClean="0">
                <a:latin typeface="Times New Roman" pitchFamily="18" charset="0"/>
                <a:cs typeface="Times New Roman" pitchFamily="18" charset="0"/>
              </a:rPr>
              <a:t>Upon their 	arraignment </a:t>
            </a:r>
            <a:r>
              <a:rPr lang="en-US" sz="2400" dirty="0">
                <a:latin typeface="Times New Roman" pitchFamily="18" charset="0"/>
                <a:cs typeface="Times New Roman" pitchFamily="18" charset="0"/>
              </a:rPr>
              <a:t>before the Magistrate, </a:t>
            </a:r>
            <a:r>
              <a:rPr lang="en-US" sz="2400" dirty="0" err="1">
                <a:latin typeface="Times New Roman" pitchFamily="18" charset="0"/>
                <a:cs typeface="Times New Roman" pitchFamily="18" charset="0"/>
              </a:rPr>
              <a:t>Aribiowu</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and the </a:t>
            </a:r>
            <a:r>
              <a:rPr lang="en-US" sz="2400" dirty="0">
                <a:latin typeface="Times New Roman" pitchFamily="18" charset="0"/>
                <a:cs typeface="Times New Roman" pitchFamily="18" charset="0"/>
              </a:rPr>
              <a:t>other farmers pleaded not guilty to the </a:t>
            </a:r>
            <a:r>
              <a:rPr lang="en-US" sz="2400" dirty="0" smtClean="0">
                <a:latin typeface="Times New Roman" pitchFamily="18" charset="0"/>
                <a:cs typeface="Times New Roman" pitchFamily="18" charset="0"/>
              </a:rPr>
              <a:t>	said </a:t>
            </a:r>
            <a:r>
              <a:rPr lang="en-US" sz="2400" dirty="0">
                <a:latin typeface="Times New Roman" pitchFamily="18" charset="0"/>
                <a:cs typeface="Times New Roman" pitchFamily="18" charset="0"/>
              </a:rPr>
              <a:t>charge and </a:t>
            </a:r>
            <a:r>
              <a:rPr lang="en-US" sz="2400" dirty="0" smtClean="0">
                <a:latin typeface="Times New Roman" pitchFamily="18" charset="0"/>
                <a:cs typeface="Times New Roman" pitchFamily="18" charset="0"/>
              </a:rPr>
              <a:t>made </a:t>
            </a:r>
            <a:r>
              <a:rPr lang="en-US" sz="2400" dirty="0">
                <a:latin typeface="Times New Roman" pitchFamily="18" charset="0"/>
                <a:cs typeface="Times New Roman" pitchFamily="18" charset="0"/>
              </a:rPr>
              <a:t>their </a:t>
            </a:r>
            <a:r>
              <a:rPr lang="en-US" sz="2400" dirty="0" err="1">
                <a:latin typeface="Times New Roman" pitchFamily="18" charset="0"/>
                <a:cs typeface="Times New Roman" pitchFamily="18" charset="0"/>
              </a:rPr>
              <a:t>defence</a:t>
            </a:r>
            <a:r>
              <a:rPr lang="en-US" sz="2400" dirty="0">
                <a:latin typeface="Times New Roman" pitchFamily="18" charset="0"/>
                <a:cs typeface="Times New Roman" pitchFamily="18" charset="0"/>
              </a:rPr>
              <a:t> to the </a:t>
            </a:r>
            <a:r>
              <a:rPr lang="en-US" sz="2400" dirty="0" smtClean="0">
                <a:latin typeface="Times New Roman" pitchFamily="18" charset="0"/>
                <a:cs typeface="Times New Roman" pitchFamily="18" charset="0"/>
              </a:rPr>
              <a:t>	charge </a:t>
            </a:r>
            <a:r>
              <a:rPr lang="en-US" sz="2400" dirty="0">
                <a:latin typeface="Times New Roman" pitchFamily="18" charset="0"/>
                <a:cs typeface="Times New Roman" pitchFamily="18" charset="0"/>
              </a:rPr>
              <a:t>by pleading a copy of the </a:t>
            </a:r>
            <a:r>
              <a:rPr lang="en-US" sz="2400" dirty="0" smtClean="0">
                <a:latin typeface="Times New Roman" pitchFamily="18" charset="0"/>
                <a:cs typeface="Times New Roman" pitchFamily="18" charset="0"/>
              </a:rPr>
              <a:t>Lease 	Agreement </a:t>
            </a:r>
            <a:r>
              <a:rPr lang="en-US" sz="2400" dirty="0">
                <a:latin typeface="Times New Roman" pitchFamily="18" charset="0"/>
                <a:cs typeface="Times New Roman" pitchFamily="18" charset="0"/>
              </a:rPr>
              <a:t>(Annexure 1a) which was entered </a:t>
            </a:r>
            <a:r>
              <a:rPr lang="en-US" sz="2400" dirty="0" smtClean="0">
                <a:latin typeface="Times New Roman" pitchFamily="18" charset="0"/>
                <a:cs typeface="Times New Roman" pitchFamily="18" charset="0"/>
              </a:rPr>
              <a:t>	into </a:t>
            </a:r>
            <a:r>
              <a:rPr lang="en-US" sz="2400" dirty="0">
                <a:latin typeface="Times New Roman" pitchFamily="18" charset="0"/>
                <a:cs typeface="Times New Roman" pitchFamily="18" charset="0"/>
              </a:rPr>
              <a:t>with </a:t>
            </a:r>
            <a:r>
              <a:rPr lang="en-US" sz="2400" dirty="0" smtClean="0">
                <a:latin typeface="Times New Roman" pitchFamily="18" charset="0"/>
                <a:cs typeface="Times New Roman" pitchFamily="18" charset="0"/>
              </a:rPr>
              <a:t>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Community as their </a:t>
            </a:r>
            <a:r>
              <a:rPr lang="en-US" sz="2400" dirty="0" smtClean="0">
                <a:latin typeface="Times New Roman" pitchFamily="18" charset="0"/>
                <a:cs typeface="Times New Roman" pitchFamily="18" charset="0"/>
              </a:rPr>
              <a:t>	Legal </a:t>
            </a:r>
            <a:r>
              <a:rPr lang="en-US" sz="2400" dirty="0">
                <a:latin typeface="Times New Roman" pitchFamily="18" charset="0"/>
                <a:cs typeface="Times New Roman" pitchFamily="18" charset="0"/>
              </a:rPr>
              <a:t>Instrument to farm </a:t>
            </a:r>
            <a:r>
              <a:rPr lang="en-US" sz="2400" dirty="0" smtClean="0">
                <a:latin typeface="Times New Roman" pitchFamily="18" charset="0"/>
                <a:cs typeface="Times New Roman" pitchFamily="18" charset="0"/>
              </a:rPr>
              <a:t>	on </a:t>
            </a:r>
            <a:r>
              <a:rPr lang="en-US" sz="2400" dirty="0">
                <a:latin typeface="Times New Roman" pitchFamily="18" charset="0"/>
                <a:cs typeface="Times New Roman" pitchFamily="18" charset="0"/>
              </a:rPr>
              <a:t>the said land and </a:t>
            </a:r>
            <a:r>
              <a:rPr lang="en-US" sz="2400" dirty="0" smtClean="0">
                <a:latin typeface="Times New Roman" pitchFamily="18" charset="0"/>
                <a:cs typeface="Times New Roman" pitchFamily="18" charset="0"/>
              </a:rPr>
              <a:t>	which </a:t>
            </a:r>
            <a:r>
              <a:rPr lang="en-US" sz="2400" dirty="0">
                <a:latin typeface="Times New Roman" pitchFamily="18" charset="0"/>
                <a:cs typeface="Times New Roman" pitchFamily="18" charset="0"/>
              </a:rPr>
              <a:t>was marked as Exhibit A by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Magistrate </a:t>
            </a:r>
            <a:r>
              <a:rPr lang="en-US" sz="2400" b="1" dirty="0">
                <a:latin typeface="Times New Roman" pitchFamily="18" charset="0"/>
                <a:cs typeface="Times New Roman" pitchFamily="18" charset="0"/>
              </a:rPr>
              <a:t>A.V. SCALLION ESQ</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It </a:t>
            </a:r>
            <a:r>
              <a:rPr lang="en-US" sz="2400" dirty="0">
                <a:latin typeface="Times New Roman" pitchFamily="18" charset="0"/>
                <a:cs typeface="Times New Roman" pitchFamily="18" charset="0"/>
              </a:rPr>
              <a:t>was </a:t>
            </a:r>
            <a:r>
              <a:rPr lang="en-US" sz="2400" dirty="0" smtClean="0">
                <a:latin typeface="Times New Roman" pitchFamily="18" charset="0"/>
                <a:cs typeface="Times New Roman" pitchFamily="18" charset="0"/>
              </a:rPr>
              <a:t>	on </a:t>
            </a:r>
            <a:r>
              <a:rPr lang="en-US" sz="2400" dirty="0">
                <a:latin typeface="Times New Roman" pitchFamily="18" charset="0"/>
                <a:cs typeface="Times New Roman" pitchFamily="18" charset="0"/>
              </a:rPr>
              <a:t>the basis of the </a:t>
            </a:r>
            <a:r>
              <a:rPr lang="en-US" sz="2400" dirty="0" smtClean="0">
                <a:latin typeface="Times New Roman" pitchFamily="18" charset="0"/>
                <a:cs typeface="Times New Roman" pitchFamily="18" charset="0"/>
              </a:rPr>
              <a:t>Lease </a:t>
            </a:r>
            <a:r>
              <a:rPr lang="en-US" sz="2400" dirty="0">
                <a:latin typeface="Times New Roman" pitchFamily="18" charset="0"/>
                <a:cs typeface="Times New Roman" pitchFamily="18" charset="0"/>
              </a:rPr>
              <a:t>Agreement, the said </a:t>
            </a:r>
            <a:r>
              <a:rPr lang="en-US" sz="2400" dirty="0" smtClean="0">
                <a:latin typeface="Times New Roman" pitchFamily="18" charset="0"/>
                <a:cs typeface="Times New Roman" pitchFamily="18" charset="0"/>
              </a:rPr>
              <a:t>	charge </a:t>
            </a:r>
            <a:r>
              <a:rPr lang="en-US" sz="2400" dirty="0">
                <a:latin typeface="Times New Roman" pitchFamily="18" charset="0"/>
                <a:cs typeface="Times New Roman" pitchFamily="18" charset="0"/>
              </a:rPr>
              <a:t>was adjourned </a:t>
            </a:r>
            <a:r>
              <a:rPr lang="en-US" sz="2400" b="1" dirty="0">
                <a:latin typeface="Times New Roman" pitchFamily="18" charset="0"/>
                <a:cs typeface="Times New Roman" pitchFamily="18" charset="0"/>
              </a:rPr>
              <a:t>sine die</a:t>
            </a:r>
            <a:r>
              <a:rPr lang="en-US" sz="2400" dirty="0">
                <a:latin typeface="Times New Roman" pitchFamily="18" charset="0"/>
                <a:cs typeface="Times New Roman" pitchFamily="18" charset="0"/>
              </a:rPr>
              <a:t> and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tenants </a:t>
            </a:r>
            <a:r>
              <a:rPr lang="en-US" sz="2400" dirty="0" smtClean="0">
                <a:latin typeface="Times New Roman" pitchFamily="18" charset="0"/>
                <a:cs typeface="Times New Roman" pitchFamily="18" charset="0"/>
              </a:rPr>
              <a:t>	were </a:t>
            </a:r>
            <a:r>
              <a:rPr lang="en-US" sz="2400" dirty="0">
                <a:latin typeface="Times New Roman" pitchFamily="18" charset="0"/>
                <a:cs typeface="Times New Roman" pitchFamily="18" charset="0"/>
              </a:rPr>
              <a:t>released and set free. Annexed and </a:t>
            </a:r>
            <a:r>
              <a:rPr lang="en-US" sz="2400" dirty="0" smtClean="0">
                <a:latin typeface="Times New Roman" pitchFamily="18" charset="0"/>
                <a:cs typeface="Times New Roman" pitchFamily="18" charset="0"/>
              </a:rPr>
              <a:t>	marked </a:t>
            </a:r>
            <a:r>
              <a:rPr lang="en-US" sz="2400" dirty="0">
                <a:latin typeface="Times New Roman" pitchFamily="18" charset="0"/>
                <a:cs typeface="Times New Roman" pitchFamily="18" charset="0"/>
              </a:rPr>
              <a:t>as </a:t>
            </a:r>
            <a:r>
              <a:rPr lang="en-US" sz="2400" b="1" dirty="0" smtClean="0">
                <a:latin typeface="Times New Roman" pitchFamily="18" charset="0"/>
                <a:cs typeface="Times New Roman" pitchFamily="18" charset="0"/>
              </a:rPr>
              <a:t>Annexure </a:t>
            </a:r>
            <a:r>
              <a:rPr lang="en-US" sz="2400" b="1" dirty="0">
                <a:latin typeface="Times New Roman" pitchFamily="18" charset="0"/>
                <a:cs typeface="Times New Roman" pitchFamily="18" charset="0"/>
              </a:rPr>
              <a:t>1B</a:t>
            </a:r>
            <a:r>
              <a:rPr lang="en-US" sz="2400" dirty="0">
                <a:latin typeface="Times New Roman" pitchFamily="18" charset="0"/>
                <a:cs typeface="Times New Roman" pitchFamily="18" charset="0"/>
              </a:rPr>
              <a:t> is the Charge Sheet </a:t>
            </a:r>
            <a:r>
              <a:rPr lang="en-US" sz="2400" dirty="0" smtClean="0">
                <a:latin typeface="Times New Roman" pitchFamily="18" charset="0"/>
                <a:cs typeface="Times New Roman" pitchFamily="18" charset="0"/>
              </a:rPr>
              <a:t>	duly </a:t>
            </a:r>
            <a:r>
              <a:rPr lang="en-US" sz="2400" dirty="0">
                <a:latin typeface="Times New Roman" pitchFamily="18" charset="0"/>
                <a:cs typeface="Times New Roman" pitchFamily="18" charset="0"/>
              </a:rPr>
              <a:t>Certified from the </a:t>
            </a:r>
            <a:r>
              <a:rPr lang="en-US" sz="2400" dirty="0" smtClean="0">
                <a:latin typeface="Times New Roman" pitchFamily="18" charset="0"/>
                <a:cs typeface="Times New Roman" pitchFamily="18" charset="0"/>
              </a:rPr>
              <a:t>National </a:t>
            </a:r>
            <a:r>
              <a:rPr lang="en-US" sz="2400" dirty="0">
                <a:latin typeface="Times New Roman" pitchFamily="18" charset="0"/>
                <a:cs typeface="Times New Roman" pitchFamily="18" charset="0"/>
              </a:rPr>
              <a:t>Archive, </a:t>
            </a:r>
            <a:r>
              <a:rPr lang="en-US" sz="2400" dirty="0" smtClean="0">
                <a:latin typeface="Times New Roman" pitchFamily="18" charset="0"/>
                <a:cs typeface="Times New Roman" pitchFamily="18" charset="0"/>
              </a:rPr>
              <a:t>	Ibadan</a:t>
            </a:r>
            <a:r>
              <a:rPr lang="en-US" sz="240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40993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50132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4188266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52674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NXU 1-9_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33827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56547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228600"/>
            <a:ext cx="6057900" cy="8279190"/>
          </a:xfrm>
          <a:prstGeom prst="rect">
            <a:avLst/>
          </a:prstGeom>
          <a:noFill/>
        </p:spPr>
        <p:txBody>
          <a:bodyPr wrap="square" rtlCol="0">
            <a:spAutoFit/>
          </a:bodyPr>
          <a:lstStyle/>
          <a:p>
            <a:pPr lvl="0" algn="just">
              <a:tabLst>
                <a:tab pos="514350" algn="l"/>
              </a:tabLst>
            </a:pPr>
            <a:r>
              <a:rPr lang="en-US" sz="2800" dirty="0" smtClean="0">
                <a:latin typeface="Times New Roman" pitchFamily="18" charset="0"/>
                <a:cs typeface="Times New Roman" pitchFamily="18" charset="0"/>
              </a:rPr>
              <a:t>10.	When </a:t>
            </a:r>
            <a:r>
              <a:rPr lang="en-US" sz="2800" b="1" dirty="0">
                <a:latin typeface="Times New Roman" pitchFamily="18" charset="0"/>
                <a:cs typeface="Times New Roman" pitchFamily="18" charset="0"/>
              </a:rPr>
              <a:t>CHIEF OKONEDO</a:t>
            </a:r>
            <a:r>
              <a:rPr lang="en-US" sz="2800" dirty="0">
                <a:latin typeface="Times New Roman" pitchFamily="18" charset="0"/>
                <a:cs typeface="Times New Roman" pitchFamily="18" charset="0"/>
              </a:rPr>
              <a:t> who was </a:t>
            </a:r>
            <a:r>
              <a:rPr lang="en-US" sz="2800" dirty="0" smtClean="0">
                <a:latin typeface="Times New Roman" pitchFamily="18" charset="0"/>
                <a:cs typeface="Times New Roman" pitchFamily="18" charset="0"/>
              </a:rPr>
              <a:t>	the </a:t>
            </a:r>
            <a:r>
              <a:rPr lang="en-US" sz="2800" dirty="0" err="1">
                <a:latin typeface="Times New Roman" pitchFamily="18" charset="0"/>
                <a:cs typeface="Times New Roman" pitchFamily="18" charset="0"/>
              </a:rPr>
              <a:t>Alema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and </a:t>
            </a:r>
            <a:r>
              <a:rPr lang="en-US" sz="2800" dirty="0">
                <a:latin typeface="Times New Roman" pitchFamily="18" charset="0"/>
                <a:cs typeface="Times New Roman" pitchFamily="18" charset="0"/>
              </a:rPr>
              <a:t>Head of the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community heard that </a:t>
            </a:r>
            <a:r>
              <a:rPr lang="en-US" sz="2800" dirty="0" smtClean="0">
                <a:latin typeface="Times New Roman" pitchFamily="18" charset="0"/>
                <a:cs typeface="Times New Roman" pitchFamily="18" charset="0"/>
              </a:rPr>
              <a:t>	his </a:t>
            </a:r>
            <a:r>
              <a:rPr lang="en-US" sz="2800" dirty="0">
                <a:latin typeface="Times New Roman" pitchFamily="18" charset="0"/>
                <a:cs typeface="Times New Roman" pitchFamily="18" charset="0"/>
              </a:rPr>
              <a:t>tenants led by </a:t>
            </a:r>
            <a:r>
              <a:rPr lang="en-US" sz="2800" dirty="0" err="1">
                <a:latin typeface="Times New Roman" pitchFamily="18" charset="0"/>
                <a:cs typeface="Times New Roman" pitchFamily="18" charset="0"/>
              </a:rPr>
              <a:t>Aribiowu</a:t>
            </a:r>
            <a:r>
              <a:rPr lang="en-US" sz="2800" dirty="0">
                <a:latin typeface="Times New Roman" pitchFamily="18" charset="0"/>
                <a:cs typeface="Times New Roman" pitchFamily="18" charset="0"/>
              </a:rPr>
              <a:t> were </a:t>
            </a:r>
            <a:r>
              <a:rPr lang="en-US" sz="2800" dirty="0" smtClean="0">
                <a:latin typeface="Times New Roman" pitchFamily="18" charset="0"/>
                <a:cs typeface="Times New Roman" pitchFamily="18" charset="0"/>
              </a:rPr>
              <a:t>	arrested </a:t>
            </a:r>
            <a:r>
              <a:rPr lang="en-US" sz="2800" dirty="0">
                <a:latin typeface="Times New Roman" pitchFamily="18" charset="0"/>
                <a:cs typeface="Times New Roman" pitchFamily="18" charset="0"/>
              </a:rPr>
              <a:t>and the </a:t>
            </a:r>
            <a:r>
              <a:rPr lang="en-US" sz="2800" dirty="0" smtClean="0">
                <a:latin typeface="Times New Roman" pitchFamily="18" charset="0"/>
                <a:cs typeface="Times New Roman" pitchFamily="18" charset="0"/>
              </a:rPr>
              <a:t>	subsequent 	placement </a:t>
            </a:r>
            <a:r>
              <a:rPr lang="en-US" sz="2800" dirty="0">
                <a:latin typeface="Times New Roman" pitchFamily="18" charset="0"/>
                <a:cs typeface="Times New Roman" pitchFamily="18" charset="0"/>
              </a:rPr>
              <a:t>of the </a:t>
            </a:r>
            <a:r>
              <a:rPr lang="en-US" sz="2800" b="1" dirty="0" smtClean="0">
                <a:latin typeface="Times New Roman" pitchFamily="18" charset="0"/>
                <a:cs typeface="Times New Roman" pitchFamily="18" charset="0"/>
              </a:rPr>
              <a:t>GBEKOKO-	UTON-	IYATSERE</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land into the </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Ukpe-Sobo</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Native 	Administration </a:t>
            </a:r>
            <a:r>
              <a:rPr lang="en-US" sz="2800" b="1" dirty="0">
                <a:latin typeface="Times New Roman" pitchFamily="18" charset="0"/>
                <a:cs typeface="Times New Roman" pitchFamily="18" charset="0"/>
              </a:rPr>
              <a:t>Forest Reserve,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CHIEF 	OKONEDO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caused a </a:t>
            </a:r>
            <a:r>
              <a:rPr lang="en-US" sz="2800" dirty="0" smtClean="0">
                <a:latin typeface="Times New Roman" pitchFamily="18" charset="0"/>
                <a:cs typeface="Times New Roman" pitchFamily="18" charset="0"/>
              </a:rPr>
              <a:t>	petition </a:t>
            </a:r>
            <a:r>
              <a:rPr lang="en-US" sz="2800" dirty="0">
                <a:latin typeface="Times New Roman" pitchFamily="18" charset="0"/>
                <a:cs typeface="Times New Roman" pitchFamily="18" charset="0"/>
              </a:rPr>
              <a:t>to be written to the </a:t>
            </a:r>
            <a:r>
              <a:rPr lang="en-US" sz="2800" dirty="0" smtClean="0">
                <a:latin typeface="Times New Roman" pitchFamily="18" charset="0"/>
                <a:cs typeface="Times New Roman" pitchFamily="18" charset="0"/>
              </a:rPr>
              <a:t>	office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Governor General, Lagos against </a:t>
            </a:r>
            <a:r>
              <a:rPr lang="en-US" sz="2800" dirty="0" smtClean="0">
                <a:latin typeface="Times New Roman" pitchFamily="18" charset="0"/>
                <a:cs typeface="Times New Roman" pitchFamily="18" charset="0"/>
              </a:rPr>
              <a:t>	the said inclusion of </a:t>
            </a:r>
            <a:r>
              <a:rPr lang="en-US" sz="2800" dirty="0">
                <a:latin typeface="Times New Roman" pitchFamily="18" charset="0"/>
                <a:cs typeface="Times New Roman" pitchFamily="18" charset="0"/>
              </a:rPr>
              <a:t>the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GBEKOKO-UTON-	IYATSERE</a:t>
            </a:r>
            <a:r>
              <a:rPr lang="en-US" sz="2800" dirty="0" smtClean="0">
                <a:latin typeface="Times New Roman" pitchFamily="18" charset="0"/>
                <a:cs typeface="Times New Roman" pitchFamily="18" charset="0"/>
              </a:rPr>
              <a:t> 	large </a:t>
            </a:r>
            <a:r>
              <a:rPr lang="en-US" sz="2800" dirty="0">
                <a:latin typeface="Times New Roman" pitchFamily="18" charset="0"/>
                <a:cs typeface="Times New Roman" pitchFamily="18" charset="0"/>
              </a:rPr>
              <a:t>expanse of lands into the </a:t>
            </a:r>
            <a:r>
              <a:rPr lang="en-US" sz="2800" b="1" dirty="0" err="1" smtClean="0">
                <a:latin typeface="Times New Roman" pitchFamily="18" charset="0"/>
                <a:cs typeface="Times New Roman" pitchFamily="18" charset="0"/>
              </a:rPr>
              <a:t>Ukpe</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Sobo</a:t>
            </a:r>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Native Administration Forest  </a:t>
            </a:r>
            <a:r>
              <a:rPr lang="en-US" sz="2800" b="1" dirty="0" smtClean="0">
                <a:latin typeface="Times New Roman" pitchFamily="18" charset="0"/>
                <a:cs typeface="Times New Roman" pitchFamily="18" charset="0"/>
              </a:rPr>
              <a:t>	Reserve</a:t>
            </a:r>
            <a:r>
              <a:rPr lang="en-US" sz="2800" dirty="0" smtClean="0">
                <a:latin typeface="Times New Roman" pitchFamily="18" charset="0"/>
                <a:cs typeface="Times New Roman" pitchFamily="18" charset="0"/>
              </a:rPr>
              <a:t> 	without </a:t>
            </a:r>
            <a:r>
              <a:rPr lang="en-US" sz="2800" dirty="0">
                <a:latin typeface="Times New Roman" pitchFamily="18" charset="0"/>
                <a:cs typeface="Times New Roman" pitchFamily="18" charset="0"/>
              </a:rPr>
              <a:t>the consent and </a:t>
            </a:r>
            <a:r>
              <a:rPr lang="en-US" sz="2800" dirty="0" smtClean="0">
                <a:latin typeface="Times New Roman" pitchFamily="18" charset="0"/>
                <a:cs typeface="Times New Roman" pitchFamily="18" charset="0"/>
              </a:rPr>
              <a:t>	authority </a:t>
            </a:r>
            <a:r>
              <a:rPr lang="en-US" sz="2800" dirty="0">
                <a:latin typeface="Times New Roman" pitchFamily="18" charset="0"/>
                <a:cs typeface="Times New Roman" pitchFamily="18" charset="0"/>
              </a:rPr>
              <a:t>of the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community</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121529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 y="711200"/>
            <a:ext cx="6286500" cy="6986528"/>
          </a:xfrm>
          <a:prstGeom prst="rect">
            <a:avLst/>
          </a:prstGeom>
          <a:noFill/>
        </p:spPr>
        <p:txBody>
          <a:bodyPr wrap="square" rtlCol="0">
            <a:spAutoFit/>
          </a:bodyPr>
          <a:lstStyle/>
          <a:p>
            <a:pPr lvl="0" algn="just">
              <a:tabLst>
                <a:tab pos="742950" algn="l"/>
              </a:tabLst>
            </a:pPr>
            <a:r>
              <a:rPr lang="en-US" sz="3200" dirty="0" smtClean="0">
                <a:latin typeface="Times New Roman" pitchFamily="18" charset="0"/>
                <a:cs typeface="Times New Roman" pitchFamily="18" charset="0"/>
              </a:rPr>
              <a:t>10.	In </a:t>
            </a:r>
            <a:r>
              <a:rPr lang="en-US" sz="3200" dirty="0">
                <a:latin typeface="Times New Roman" pitchFamily="18" charset="0"/>
                <a:cs typeface="Times New Roman" pitchFamily="18" charset="0"/>
              </a:rPr>
              <a:t>the said petition to the </a:t>
            </a:r>
            <a:r>
              <a:rPr lang="en-US" sz="3200" dirty="0" smtClean="0">
                <a:latin typeface="Times New Roman" pitchFamily="18" charset="0"/>
                <a:cs typeface="Times New Roman" pitchFamily="18" charset="0"/>
              </a:rPr>
              <a:t>	Governor </a:t>
            </a:r>
            <a:r>
              <a:rPr lang="en-US" sz="3200" dirty="0">
                <a:latin typeface="Times New Roman" pitchFamily="18" charset="0"/>
                <a:cs typeface="Times New Roman" pitchFamily="18" charset="0"/>
              </a:rPr>
              <a:t>General, </a:t>
            </a:r>
            <a:r>
              <a:rPr lang="en-US" sz="3200" b="1" dirty="0" smtClean="0">
                <a:latin typeface="Times New Roman" pitchFamily="18" charset="0"/>
                <a:cs typeface="Times New Roman" pitchFamily="18" charset="0"/>
              </a:rPr>
              <a:t>CHIEF 	OKONEDO</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gave an historical </a:t>
            </a:r>
            <a:r>
              <a:rPr lang="en-US" sz="3200" dirty="0" smtClean="0">
                <a:latin typeface="Times New Roman" pitchFamily="18" charset="0"/>
                <a:cs typeface="Times New Roman" pitchFamily="18" charset="0"/>
              </a:rPr>
              <a:t>	background </a:t>
            </a:r>
            <a:r>
              <a:rPr lang="en-US" sz="3200" dirty="0">
                <a:latin typeface="Times New Roman" pitchFamily="18" charset="0"/>
                <a:cs typeface="Times New Roman" pitchFamily="18" charset="0"/>
              </a:rPr>
              <a:t>on how the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Abigborodo</a:t>
            </a:r>
            <a:r>
              <a:rPr lang="en-US" sz="3200" dirty="0" smtClean="0">
                <a:latin typeface="Times New Roman" pitchFamily="18" charset="0"/>
                <a:cs typeface="Times New Roman" pitchFamily="18" charset="0"/>
              </a:rPr>
              <a:t> community </a:t>
            </a:r>
            <a:r>
              <a:rPr lang="en-US" sz="3200" dirty="0">
                <a:latin typeface="Times New Roman" pitchFamily="18" charset="0"/>
                <a:cs typeface="Times New Roman" pitchFamily="18" charset="0"/>
              </a:rPr>
              <a:t>became </a:t>
            </a:r>
            <a:r>
              <a:rPr lang="en-US" sz="3200" dirty="0" smtClean="0">
                <a:latin typeface="Times New Roman" pitchFamily="18" charset="0"/>
                <a:cs typeface="Times New Roman" pitchFamily="18" charset="0"/>
              </a:rPr>
              <a:t>	owners </a:t>
            </a:r>
            <a:r>
              <a:rPr lang="en-US" sz="3200" dirty="0">
                <a:latin typeface="Times New Roman" pitchFamily="18" charset="0"/>
                <a:cs typeface="Times New Roman" pitchFamily="18" charset="0"/>
              </a:rPr>
              <a:t>of the said land </a:t>
            </a:r>
            <a:r>
              <a:rPr lang="en-US" sz="3200" dirty="0" smtClean="0">
                <a:latin typeface="Times New Roman" pitchFamily="18" charset="0"/>
                <a:cs typeface="Times New Roman" pitchFamily="18" charset="0"/>
              </a:rPr>
              <a:t>and </a:t>
            </a:r>
            <a:r>
              <a:rPr lang="en-US" sz="3200" dirty="0">
                <a:latin typeface="Times New Roman" pitchFamily="18" charset="0"/>
                <a:cs typeface="Times New Roman" pitchFamily="18" charset="0"/>
              </a:rPr>
              <a:t>he </a:t>
            </a:r>
            <a:r>
              <a:rPr lang="en-US" sz="3200" dirty="0" smtClean="0">
                <a:latin typeface="Times New Roman" pitchFamily="18" charset="0"/>
                <a:cs typeface="Times New Roman" pitchFamily="18" charset="0"/>
              </a:rPr>
              <a:t>	requested </a:t>
            </a:r>
            <a:r>
              <a:rPr lang="en-US" sz="3200" dirty="0">
                <a:latin typeface="Times New Roman" pitchFamily="18" charset="0"/>
                <a:cs typeface="Times New Roman" pitchFamily="18" charset="0"/>
              </a:rPr>
              <a:t>the Governor General </a:t>
            </a:r>
            <a:r>
              <a:rPr lang="en-US" sz="3200" dirty="0" smtClean="0">
                <a:latin typeface="Times New Roman" pitchFamily="18" charset="0"/>
                <a:cs typeface="Times New Roman" pitchFamily="18" charset="0"/>
              </a:rPr>
              <a:t>	to investigate </a:t>
            </a:r>
            <a:r>
              <a:rPr lang="en-US" sz="3200" dirty="0">
                <a:latin typeface="Times New Roman" pitchFamily="18" charset="0"/>
                <a:cs typeface="Times New Roman" pitchFamily="18" charset="0"/>
              </a:rPr>
              <a:t>his claims and </a:t>
            </a:r>
            <a:r>
              <a:rPr lang="en-US" sz="3200" dirty="0" smtClean="0">
                <a:latin typeface="Times New Roman" pitchFamily="18" charset="0"/>
                <a:cs typeface="Times New Roman" pitchFamily="18" charset="0"/>
              </a:rPr>
              <a:t>	revert </a:t>
            </a:r>
            <a:r>
              <a:rPr lang="en-US" sz="3200" dirty="0">
                <a:latin typeface="Times New Roman" pitchFamily="18" charset="0"/>
                <a:cs typeface="Times New Roman" pitchFamily="18" charset="0"/>
              </a:rPr>
              <a:t>back the </a:t>
            </a:r>
            <a:r>
              <a:rPr lang="en-US" sz="3200" dirty="0" smtClean="0">
                <a:latin typeface="Times New Roman" pitchFamily="18" charset="0"/>
                <a:cs typeface="Times New Roman" pitchFamily="18" charset="0"/>
              </a:rPr>
              <a:t>	said </a:t>
            </a:r>
            <a:r>
              <a:rPr lang="en-US" sz="3200" dirty="0">
                <a:latin typeface="Times New Roman" pitchFamily="18" charset="0"/>
                <a:cs typeface="Times New Roman" pitchFamily="18" charset="0"/>
              </a:rPr>
              <a:t>land to </a:t>
            </a:r>
            <a:r>
              <a:rPr lang="en-US" sz="3200" dirty="0" smtClean="0">
                <a:latin typeface="Times New Roman" pitchFamily="18" charset="0"/>
                <a:cs typeface="Times New Roman" pitchFamily="18" charset="0"/>
              </a:rPr>
              <a:t>	the </a:t>
            </a:r>
            <a:r>
              <a:rPr lang="en-US" sz="3200" dirty="0" err="1" smtClean="0">
                <a:latin typeface="Times New Roman" pitchFamily="18" charset="0"/>
                <a:cs typeface="Times New Roman" pitchFamily="18" charset="0"/>
              </a:rPr>
              <a:t>Abigborodo</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community. The 	petition </a:t>
            </a:r>
            <a:r>
              <a:rPr lang="en-US" sz="3200" dirty="0">
                <a:latin typeface="Times New Roman" pitchFamily="18" charset="0"/>
                <a:cs typeface="Times New Roman" pitchFamily="18" charset="0"/>
              </a:rPr>
              <a:t>which is duly Certified </a:t>
            </a:r>
            <a:r>
              <a:rPr lang="en-US" sz="3200" dirty="0" smtClean="0">
                <a:latin typeface="Times New Roman" pitchFamily="18" charset="0"/>
                <a:cs typeface="Times New Roman" pitchFamily="18" charset="0"/>
              </a:rPr>
              <a:t>	by </a:t>
            </a:r>
            <a:r>
              <a:rPr lang="en-US" sz="3200" dirty="0">
                <a:latin typeface="Times New Roman" pitchFamily="18" charset="0"/>
                <a:cs typeface="Times New Roman" pitchFamily="18" charset="0"/>
              </a:rPr>
              <a:t>the </a:t>
            </a:r>
            <a:r>
              <a:rPr lang="en-US" sz="3200" dirty="0" smtClean="0">
                <a:latin typeface="Times New Roman" pitchFamily="18" charset="0"/>
                <a:cs typeface="Times New Roman" pitchFamily="18" charset="0"/>
              </a:rPr>
              <a:t>National </a:t>
            </a:r>
            <a:r>
              <a:rPr lang="en-US" sz="3200" dirty="0">
                <a:latin typeface="Times New Roman" pitchFamily="18" charset="0"/>
                <a:cs typeface="Times New Roman" pitchFamily="18" charset="0"/>
              </a:rPr>
              <a:t>Archives dated </a:t>
            </a:r>
            <a:r>
              <a:rPr lang="en-US" sz="3200" dirty="0" smtClean="0">
                <a:latin typeface="Times New Roman" pitchFamily="18" charset="0"/>
                <a:cs typeface="Times New Roman" pitchFamily="18" charset="0"/>
              </a:rPr>
              <a:t>	3rd </a:t>
            </a:r>
            <a:r>
              <a:rPr lang="en-US" sz="3200" dirty="0">
                <a:latin typeface="Times New Roman" pitchFamily="18" charset="0"/>
                <a:cs typeface="Times New Roman" pitchFamily="18" charset="0"/>
              </a:rPr>
              <a:t>November, 1940 </a:t>
            </a:r>
            <a:r>
              <a:rPr lang="en-US" sz="3200" dirty="0" smtClean="0">
                <a:latin typeface="Times New Roman" pitchFamily="18" charset="0"/>
                <a:cs typeface="Times New Roman" pitchFamily="18" charset="0"/>
              </a:rPr>
              <a:t>is </a:t>
            </a:r>
            <a:r>
              <a:rPr lang="en-US" sz="3200" dirty="0">
                <a:latin typeface="Times New Roman" pitchFamily="18" charset="0"/>
                <a:cs typeface="Times New Roman" pitchFamily="18" charset="0"/>
              </a:rPr>
              <a:t>attached </a:t>
            </a:r>
            <a:r>
              <a:rPr lang="en-US" sz="3200" dirty="0" smtClean="0">
                <a:latin typeface="Times New Roman" pitchFamily="18" charset="0"/>
                <a:cs typeface="Times New Roman" pitchFamily="18" charset="0"/>
              </a:rPr>
              <a:t>	and </a:t>
            </a:r>
            <a:r>
              <a:rPr lang="en-US" sz="3200" dirty="0">
                <a:latin typeface="Times New Roman" pitchFamily="18" charset="0"/>
                <a:cs typeface="Times New Roman" pitchFamily="18" charset="0"/>
              </a:rPr>
              <a:t>marked as </a:t>
            </a:r>
            <a:r>
              <a:rPr lang="en-US" sz="3200" b="1" dirty="0">
                <a:latin typeface="Times New Roman" pitchFamily="18" charset="0"/>
                <a:cs typeface="Times New Roman" pitchFamily="18" charset="0"/>
              </a:rPr>
              <a:t>Annexure 1C</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4062887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016001"/>
            <a:ext cx="6286500" cy="6771084"/>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b="1" dirty="0">
                <a:latin typeface="Times New Roman" pitchFamily="18" charset="0"/>
                <a:cs typeface="Times New Roman" pitchFamily="18" charset="0"/>
              </a:rPr>
              <a:t>INTRODUCTION:</a:t>
            </a:r>
            <a:endParaRPr lang="en-US" sz="3600" dirty="0">
              <a:latin typeface="Times New Roman" pitchFamily="18" charset="0"/>
              <a:cs typeface="Times New Roman" pitchFamily="18" charset="0"/>
            </a:endParaRPr>
          </a:p>
          <a:p>
            <a:pPr lvl="0" fontAlgn="base"/>
            <a:r>
              <a:rPr lang="en-US" sz="3600" dirty="0" smtClean="0">
                <a:latin typeface="Times New Roman" pitchFamily="18" charset="0"/>
                <a:cs typeface="Times New Roman" pitchFamily="18" charset="0"/>
              </a:rPr>
              <a:t>1.	</a:t>
            </a:r>
            <a:r>
              <a:rPr lang="en-US" sz="3600" dirty="0" err="1" smtClean="0">
                <a:latin typeface="Times New Roman" pitchFamily="18" charset="0"/>
                <a:cs typeface="Times New Roman" pitchFamily="18" charset="0"/>
              </a:rPr>
              <a:t>AbigborodoCommunity</a:t>
            </a:r>
            <a:r>
              <a:rPr lang="en-US" sz="3600" dirty="0" smtClean="0">
                <a:latin typeface="Times New Roman" pitchFamily="18" charset="0"/>
                <a:cs typeface="Times New Roman" pitchFamily="18" charset="0"/>
              </a:rPr>
              <a:t> 	is 	an </a:t>
            </a:r>
            <a:r>
              <a:rPr lang="en-US" sz="3600" dirty="0" err="1" smtClean="0">
                <a:latin typeface="Times New Roman" pitchFamily="18" charset="0"/>
                <a:cs typeface="Times New Roman" pitchFamily="18" charset="0"/>
              </a:rPr>
              <a:t>Itsekiri</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speaking 	</a:t>
            </a:r>
            <a:r>
              <a:rPr lang="en-US" sz="3600" dirty="0" err="1" smtClean="0">
                <a:latin typeface="Times New Roman" pitchFamily="18" charset="0"/>
                <a:cs typeface="Times New Roman" pitchFamily="18" charset="0"/>
              </a:rPr>
              <a:t>Communitywhose</a:t>
            </a:r>
            <a:r>
              <a:rPr lang="en-US" sz="3600" dirty="0" smtClean="0">
                <a:latin typeface="Times New Roman" pitchFamily="18" charset="0"/>
                <a:cs typeface="Times New Roman" pitchFamily="18" charset="0"/>
              </a:rPr>
              <a:t>  	current 	head </a:t>
            </a:r>
            <a:r>
              <a:rPr lang="en-US" sz="3600" dirty="0">
                <a:latin typeface="Times New Roman" pitchFamily="18" charset="0"/>
                <a:cs typeface="Times New Roman" pitchFamily="18" charset="0"/>
              </a:rPr>
              <a:t>is </a:t>
            </a:r>
            <a:r>
              <a:rPr lang="en-US" sz="3600" b="1" dirty="0">
                <a:latin typeface="Times New Roman" pitchFamily="18" charset="0"/>
                <a:cs typeface="Times New Roman" pitchFamily="18" charset="0"/>
              </a:rPr>
              <a:t>CHIEF </a:t>
            </a:r>
            <a:r>
              <a:rPr lang="en-US" sz="3600" b="1" dirty="0" smtClean="0">
                <a:latin typeface="Times New Roman" pitchFamily="18" charset="0"/>
                <a:cs typeface="Times New Roman" pitchFamily="18" charset="0"/>
              </a:rPr>
              <a:t>	EMMANUEL 	ORITSEJOLOMI 	UDUAGHAN</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the </a:t>
            </a:r>
            <a:r>
              <a:rPr lang="en-US" sz="3600" dirty="0" err="1">
                <a:latin typeface="Times New Roman" pitchFamily="18" charset="0"/>
                <a:cs typeface="Times New Roman" pitchFamily="18" charset="0"/>
              </a:rPr>
              <a:t>Alema</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of </a:t>
            </a:r>
            <a:r>
              <a:rPr lang="en-US" sz="3600" dirty="0">
                <a:latin typeface="Times New Roman" pitchFamily="18" charset="0"/>
                <a:cs typeface="Times New Roman" pitchFamily="18" charset="0"/>
              </a:rPr>
              <a:t>Warri Kingdom under </a:t>
            </a:r>
            <a:r>
              <a:rPr lang="en-US" sz="3600" dirty="0" smtClean="0">
                <a:latin typeface="Times New Roman" pitchFamily="18" charset="0"/>
                <a:cs typeface="Times New Roman" pitchFamily="18" charset="0"/>
              </a:rPr>
              <a:t>	the </a:t>
            </a:r>
            <a:r>
              <a:rPr lang="en-US" sz="3600" dirty="0" err="1">
                <a:latin typeface="Times New Roman" pitchFamily="18" charset="0"/>
                <a:cs typeface="Times New Roman" pitchFamily="18" charset="0"/>
              </a:rPr>
              <a:t>Overlordship</a:t>
            </a:r>
            <a:r>
              <a:rPr lang="en-US" sz="3600" dirty="0">
                <a:latin typeface="Times New Roman" pitchFamily="18" charset="0"/>
                <a:cs typeface="Times New Roman" pitchFamily="18" charset="0"/>
              </a:rPr>
              <a:t> of the </a:t>
            </a:r>
            <a:r>
              <a:rPr lang="en-US" sz="3600" dirty="0" err="1">
                <a:latin typeface="Times New Roman" pitchFamily="18" charset="0"/>
                <a:cs typeface="Times New Roman" pitchFamily="18" charset="0"/>
              </a:rPr>
              <a:t>Olu</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of </a:t>
            </a:r>
            <a:r>
              <a:rPr lang="en-US" sz="3600" dirty="0">
                <a:latin typeface="Times New Roman" pitchFamily="18" charset="0"/>
                <a:cs typeface="Times New Roman" pitchFamily="18" charset="0"/>
              </a:rPr>
              <a:t>Warri </a:t>
            </a:r>
            <a:r>
              <a:rPr lang="en-US" sz="3600" dirty="0" smtClean="0">
                <a:latin typeface="Times New Roman" pitchFamily="18" charset="0"/>
                <a:cs typeface="Times New Roman" pitchFamily="18" charset="0"/>
              </a:rPr>
              <a:t>	Kingdom</a:t>
            </a:r>
            <a:r>
              <a:rPr lang="en-US" sz="3600" dirty="0">
                <a:latin typeface="Times New Roman" pitchFamily="18" charset="0"/>
                <a:cs typeface="Times New Roman" pitchFamily="18" charset="0"/>
              </a:rPr>
              <a:t>.  </a:t>
            </a: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17496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385037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715834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75736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53377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131884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4228571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74696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861413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404519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05755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 y="711200"/>
            <a:ext cx="6172200" cy="7591821"/>
          </a:xfrm>
          <a:prstGeom prst="rect">
            <a:avLst/>
          </a:prstGeom>
          <a:noFill/>
        </p:spPr>
        <p:txBody>
          <a:bodyPr wrap="square" rtlCol="0">
            <a:spAutoFit/>
          </a:bodyPr>
          <a:lstStyle/>
          <a:p>
            <a:pPr lvl="0" algn="just"/>
            <a:r>
              <a:rPr lang="en-US" sz="2800" dirty="0" smtClean="0">
                <a:latin typeface="Times New Roman" pitchFamily="18" charset="0"/>
                <a:cs typeface="Times New Roman" pitchFamily="18" charset="0"/>
              </a:rPr>
              <a:t>2.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Community is situated </a:t>
            </a:r>
            <a:r>
              <a:rPr lang="en-US" sz="2800" dirty="0" smtClean="0">
                <a:latin typeface="Times New Roman" pitchFamily="18" charset="0"/>
                <a:cs typeface="Times New Roman" pitchFamily="18" charset="0"/>
              </a:rPr>
              <a:t>	in Warri North Local </a:t>
            </a:r>
            <a:r>
              <a:rPr lang="en-US" sz="2800" dirty="0">
                <a:latin typeface="Times New Roman" pitchFamily="18" charset="0"/>
                <a:cs typeface="Times New Roman" pitchFamily="18" charset="0"/>
              </a:rPr>
              <a:t>Government </a:t>
            </a:r>
            <a:r>
              <a:rPr lang="en-US" sz="2800" dirty="0" smtClean="0">
                <a:latin typeface="Times New Roman" pitchFamily="18" charset="0"/>
                <a:cs typeface="Times New Roman" pitchFamily="18" charset="0"/>
              </a:rPr>
              <a:t>	Area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Delta State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Community </a:t>
            </a:r>
            <a:r>
              <a:rPr lang="en-US" sz="2800" dirty="0">
                <a:latin typeface="Times New Roman" pitchFamily="18" charset="0"/>
                <a:cs typeface="Times New Roman" pitchFamily="18" charset="0"/>
              </a:rPr>
              <a:t>are </a:t>
            </a:r>
            <a:r>
              <a:rPr lang="en-US" sz="2800" dirty="0" smtClean="0">
                <a:latin typeface="Times New Roman" pitchFamily="18" charset="0"/>
                <a:cs typeface="Times New Roman" pitchFamily="18" charset="0"/>
              </a:rPr>
              <a:t>the owners of the 	large </a:t>
            </a:r>
            <a:r>
              <a:rPr lang="en-US" sz="2800" dirty="0">
                <a:latin typeface="Times New Roman" pitchFamily="18" charset="0"/>
                <a:cs typeface="Times New Roman" pitchFamily="18" charset="0"/>
              </a:rPr>
              <a:t>expanse of land </a:t>
            </a:r>
            <a:r>
              <a:rPr lang="en-US" sz="2800" dirty="0" smtClean="0">
                <a:latin typeface="Times New Roman" pitchFamily="18" charset="0"/>
                <a:cs typeface="Times New Roman" pitchFamily="18" charset="0"/>
              </a:rPr>
              <a:t>known </a:t>
            </a:r>
            <a:r>
              <a:rPr lang="en-US" sz="2800" dirty="0">
                <a:latin typeface="Times New Roman" pitchFamily="18" charset="0"/>
                <a:cs typeface="Times New Roman" pitchFamily="18" charset="0"/>
              </a:rPr>
              <a:t>as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GBEKOKO-UTON-IYATSERE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size </a:t>
            </a:r>
            <a:r>
              <a:rPr lang="en-US" sz="2800" dirty="0" smtClean="0">
                <a:latin typeface="Times New Roman" pitchFamily="18" charset="0"/>
                <a:cs typeface="Times New Roman" pitchFamily="18" charset="0"/>
              </a:rPr>
              <a:t>and the area </a:t>
            </a:r>
            <a:r>
              <a:rPr lang="en-US" sz="2800" dirty="0">
                <a:latin typeface="Times New Roman" pitchFamily="18" charset="0"/>
                <a:cs typeface="Times New Roman" pitchFamily="18" charset="0"/>
              </a:rPr>
              <a:t>of the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GBEKOKO-UTON-IYATSERE</a:t>
            </a:r>
            <a:r>
              <a:rPr lang="en-US" sz="2800" dirty="0" smtClean="0">
                <a:latin typeface="Times New Roman" pitchFamily="18" charset="0"/>
                <a:cs typeface="Times New Roman" pitchFamily="18" charset="0"/>
              </a:rPr>
              <a:t> 	measures </a:t>
            </a:r>
            <a:r>
              <a:rPr lang="en-US" sz="2800" dirty="0">
                <a:latin typeface="Times New Roman" pitchFamily="18" charset="0"/>
                <a:cs typeface="Times New Roman" pitchFamily="18" charset="0"/>
              </a:rPr>
              <a:t>approximately </a:t>
            </a:r>
            <a:r>
              <a:rPr lang="en-US" sz="2800" b="1" dirty="0" smtClean="0">
                <a:latin typeface="Times New Roman" pitchFamily="18" charset="0"/>
                <a:cs typeface="Times New Roman" pitchFamily="18" charset="0"/>
              </a:rPr>
              <a:t>11136.95 	Hectares </a:t>
            </a:r>
            <a:r>
              <a:rPr lang="en-US" sz="2800" b="1" dirty="0">
                <a:latin typeface="Times New Roman" pitchFamily="18" charset="0"/>
                <a:cs typeface="Times New Roman" pitchFamily="18" charset="0"/>
              </a:rPr>
              <a:t>(43 square miles)</a:t>
            </a:r>
            <a:r>
              <a:rPr lang="en-US" sz="2800" dirty="0">
                <a:latin typeface="Times New Roman" pitchFamily="18" charset="0"/>
                <a:cs typeface="Times New Roman" pitchFamily="18" charset="0"/>
              </a:rPr>
              <a:t>. The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Abigborodo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Community land 	traverse from </a:t>
            </a:r>
            <a:r>
              <a:rPr lang="en-US" sz="2800" b="1" dirty="0" smtClean="0">
                <a:latin typeface="Times New Roman" pitchFamily="18" charset="0"/>
                <a:cs typeface="Times New Roman" pitchFamily="18" charset="0"/>
              </a:rPr>
              <a:t>GBEKOKO 	WATERSIDE</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to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SAPELE</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and </a:t>
            </a:r>
            <a:r>
              <a:rPr lang="en-US" sz="2800" dirty="0" smtClean="0">
                <a:latin typeface="Times New Roman" pitchFamily="18" charset="0"/>
                <a:cs typeface="Times New Roman" pitchFamily="18" charset="0"/>
              </a:rPr>
              <a:t>	the mainland known as 	</a:t>
            </a:r>
            <a:r>
              <a:rPr lang="en-US" sz="2800" b="1" dirty="0" smtClean="0">
                <a:latin typeface="Times New Roman" pitchFamily="18" charset="0"/>
                <a:cs typeface="Times New Roman" pitchFamily="18" charset="0"/>
              </a:rPr>
              <a:t>GBEKOKO-UTON-IYATSERE</a:t>
            </a:r>
            <a:r>
              <a:rPr lang="en-US" sz="2800" dirty="0" smtClean="0">
                <a:latin typeface="Times New Roman" pitchFamily="18" charset="0"/>
                <a:cs typeface="Times New Roman" pitchFamily="18" charset="0"/>
              </a:rPr>
              <a:t> 	and </a:t>
            </a:r>
            <a:r>
              <a:rPr lang="en-US" sz="2800" b="1" dirty="0">
                <a:latin typeface="Times New Roman" pitchFamily="18" charset="0"/>
                <a:cs typeface="Times New Roman" pitchFamily="18" charset="0"/>
              </a:rPr>
              <a:t>OGOUNDE</a:t>
            </a:r>
            <a:r>
              <a:rPr lang="en-US" sz="2800" dirty="0">
                <a:latin typeface="Times New Roman" pitchFamily="18" charset="0"/>
                <a:cs typeface="Times New Roman" pitchFamily="18" charset="0"/>
              </a:rPr>
              <a:t>.  </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34206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508001"/>
            <a:ext cx="6172200" cy="7417415"/>
          </a:xfrm>
          <a:prstGeom prst="rect">
            <a:avLst/>
          </a:prstGeom>
          <a:noFill/>
        </p:spPr>
        <p:txBody>
          <a:bodyPr wrap="square" rtlCol="0">
            <a:spAutoFit/>
          </a:bodyPr>
          <a:lstStyle/>
          <a:p>
            <a:pPr lvl="0" algn="just">
              <a:tabLst>
                <a:tab pos="685800" algn="l"/>
              </a:tabLst>
            </a:pPr>
            <a:r>
              <a:rPr lang="en-US" sz="2800" dirty="0" smtClean="0">
                <a:latin typeface="Times New Roman" pitchFamily="18" charset="0"/>
                <a:cs typeface="Times New Roman" pitchFamily="18" charset="0"/>
              </a:rPr>
              <a:t>11.	Upon </a:t>
            </a:r>
            <a:r>
              <a:rPr lang="en-US" sz="2800" dirty="0">
                <a:latin typeface="Times New Roman" pitchFamily="18" charset="0"/>
                <a:cs typeface="Times New Roman" pitchFamily="18" charset="0"/>
              </a:rPr>
              <a:t>the receipt of the petition from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CHIEF</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OKONEDO</a:t>
            </a:r>
            <a:r>
              <a:rPr lang="en-US" sz="2800" dirty="0">
                <a:latin typeface="Times New Roman" pitchFamily="18" charset="0"/>
                <a:cs typeface="Times New Roman" pitchFamily="18" charset="0"/>
              </a:rPr>
              <a:t>, the Governor </a:t>
            </a:r>
            <a:r>
              <a:rPr lang="en-US" sz="2800" dirty="0" smtClean="0">
                <a:latin typeface="Times New Roman" pitchFamily="18" charset="0"/>
                <a:cs typeface="Times New Roman" pitchFamily="18" charset="0"/>
              </a:rPr>
              <a:t>	General </a:t>
            </a:r>
            <a:r>
              <a:rPr lang="en-US" sz="2800" dirty="0">
                <a:latin typeface="Times New Roman" pitchFamily="18" charset="0"/>
                <a:cs typeface="Times New Roman" pitchFamily="18" charset="0"/>
              </a:rPr>
              <a:t>acknowledged </a:t>
            </a:r>
            <a:r>
              <a:rPr lang="en-US" sz="2800" dirty="0" smtClean="0">
                <a:latin typeface="Times New Roman" pitchFamily="18" charset="0"/>
                <a:cs typeface="Times New Roman" pitchFamily="18" charset="0"/>
              </a:rPr>
              <a:t>receipt </a:t>
            </a:r>
            <a:r>
              <a:rPr lang="en-US" sz="2800" dirty="0">
                <a:latin typeface="Times New Roman" pitchFamily="18" charset="0"/>
                <a:cs typeface="Times New Roman" pitchFamily="18" charset="0"/>
              </a:rPr>
              <a:t>of the </a:t>
            </a:r>
            <a:r>
              <a:rPr lang="en-US" sz="2800" dirty="0" smtClean="0">
                <a:latin typeface="Times New Roman" pitchFamily="18" charset="0"/>
                <a:cs typeface="Times New Roman" pitchFamily="18" charset="0"/>
              </a:rPr>
              <a:t>	petition </a:t>
            </a:r>
            <a:r>
              <a:rPr lang="en-US" sz="2800" dirty="0">
                <a:latin typeface="Times New Roman" pitchFamily="18" charset="0"/>
                <a:cs typeface="Times New Roman" pitchFamily="18" charset="0"/>
              </a:rPr>
              <a:t>from </a:t>
            </a:r>
            <a:r>
              <a:rPr lang="en-US" sz="2800" b="1" dirty="0">
                <a:latin typeface="Times New Roman" pitchFamily="18" charset="0"/>
                <a:cs typeface="Times New Roman" pitchFamily="18" charset="0"/>
              </a:rPr>
              <a:t>CHIEF OKONEDO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We wish </a:t>
            </a:r>
            <a:r>
              <a:rPr lang="en-US" sz="2800" dirty="0">
                <a:latin typeface="Times New Roman" pitchFamily="18" charset="0"/>
                <a:cs typeface="Times New Roman" pitchFamily="18" charset="0"/>
              </a:rPr>
              <a:t>to state that apart from </a:t>
            </a:r>
            <a:r>
              <a:rPr lang="en-US" sz="2800" dirty="0" smtClean="0">
                <a:latin typeface="Times New Roman" pitchFamily="18" charset="0"/>
                <a:cs typeface="Times New Roman" pitchFamily="18" charset="0"/>
              </a:rPr>
              <a:t>	acknowledging receipt of </a:t>
            </a:r>
            <a:r>
              <a:rPr lang="en-US" sz="2800" b="1" dirty="0" smtClean="0">
                <a:latin typeface="Times New Roman" pitchFamily="18" charset="0"/>
                <a:cs typeface="Times New Roman" pitchFamily="18" charset="0"/>
              </a:rPr>
              <a:t>CHIEF 	OKONEDO’s</a:t>
            </a:r>
            <a:r>
              <a:rPr lang="en-US" sz="2800" dirty="0" smtClean="0">
                <a:latin typeface="Times New Roman" pitchFamily="18" charset="0"/>
                <a:cs typeface="Times New Roman" pitchFamily="18" charset="0"/>
              </a:rPr>
              <a:t> petition, several 	other correspondences were 	exchanged </a:t>
            </a:r>
            <a:r>
              <a:rPr lang="en-US" sz="2800" dirty="0">
                <a:latin typeface="Times New Roman" pitchFamily="18" charset="0"/>
                <a:cs typeface="Times New Roman" pitchFamily="18" charset="0"/>
              </a:rPr>
              <a:t>with </a:t>
            </a:r>
            <a:r>
              <a:rPr lang="en-US" sz="2800" dirty="0" smtClean="0">
                <a:latin typeface="Times New Roman" pitchFamily="18" charset="0"/>
                <a:cs typeface="Times New Roman" pitchFamily="18" charset="0"/>
              </a:rPr>
              <a:t>regards </a:t>
            </a:r>
            <a:r>
              <a:rPr lang="en-US" sz="2800" dirty="0">
                <a:latin typeface="Times New Roman" pitchFamily="18" charset="0"/>
                <a:cs typeface="Times New Roman" pitchFamily="18" charset="0"/>
              </a:rPr>
              <a:t>to the </a:t>
            </a:r>
            <a:r>
              <a:rPr lang="en-US" sz="2800" dirty="0" smtClean="0">
                <a:latin typeface="Times New Roman" pitchFamily="18" charset="0"/>
                <a:cs typeface="Times New Roman" pitchFamily="18" charset="0"/>
              </a:rPr>
              <a:t>	subject matter </a:t>
            </a:r>
            <a:r>
              <a:rPr lang="en-US" sz="2800" dirty="0">
                <a:latin typeface="Times New Roman" pitchFamily="18" charset="0"/>
                <a:cs typeface="Times New Roman" pitchFamily="18" charset="0"/>
              </a:rPr>
              <a:t>of </a:t>
            </a:r>
            <a:r>
              <a:rPr lang="en-US" sz="2800" b="1" dirty="0">
                <a:latin typeface="Times New Roman" pitchFamily="18" charset="0"/>
                <a:cs typeface="Times New Roman" pitchFamily="18" charset="0"/>
              </a:rPr>
              <a:t>CHIEF </a:t>
            </a:r>
            <a:r>
              <a:rPr lang="en-US" sz="2800" b="1" dirty="0" smtClean="0">
                <a:latin typeface="Times New Roman" pitchFamily="18" charset="0"/>
                <a:cs typeface="Times New Roman" pitchFamily="18" charset="0"/>
              </a:rPr>
              <a:t>	OKONEDO’s</a:t>
            </a:r>
            <a:r>
              <a:rPr lang="en-US" sz="2800" dirty="0" smtClean="0">
                <a:latin typeface="Times New Roman" pitchFamily="18" charset="0"/>
                <a:cs typeface="Times New Roman" pitchFamily="18" charset="0"/>
              </a:rPr>
              <a:t> petition. Attached 	herein </a:t>
            </a:r>
            <a:r>
              <a:rPr lang="en-US" sz="2800" dirty="0">
                <a:latin typeface="Times New Roman" pitchFamily="18" charset="0"/>
                <a:cs typeface="Times New Roman" pitchFamily="18" charset="0"/>
              </a:rPr>
              <a:t>are the </a:t>
            </a:r>
            <a:r>
              <a:rPr lang="en-US" sz="2800" dirty="0" smtClean="0">
                <a:latin typeface="Times New Roman" pitchFamily="18" charset="0"/>
                <a:cs typeface="Times New Roman" pitchFamily="18" charset="0"/>
              </a:rPr>
              <a:t>	copies </a:t>
            </a:r>
            <a:r>
              <a:rPr lang="en-US" sz="2800" dirty="0">
                <a:latin typeface="Times New Roman" pitchFamily="18" charset="0"/>
                <a:cs typeface="Times New Roman" pitchFamily="18" charset="0"/>
              </a:rPr>
              <a:t>of the various </a:t>
            </a:r>
            <a:r>
              <a:rPr lang="en-US" sz="2800" dirty="0" smtClean="0">
                <a:latin typeface="Times New Roman" pitchFamily="18" charset="0"/>
                <a:cs typeface="Times New Roman" pitchFamily="18" charset="0"/>
              </a:rPr>
              <a:t>	correspondences marked as 	</a:t>
            </a:r>
            <a:r>
              <a:rPr lang="en-US" sz="2800" b="1" dirty="0" smtClean="0">
                <a:latin typeface="Times New Roman" pitchFamily="18" charset="0"/>
                <a:cs typeface="Times New Roman" pitchFamily="18" charset="0"/>
              </a:rPr>
              <a:t>Annexures </a:t>
            </a:r>
            <a:r>
              <a:rPr lang="en-US" sz="2800" b="1" dirty="0">
                <a:latin typeface="Times New Roman" pitchFamily="18" charset="0"/>
                <a:cs typeface="Times New Roman" pitchFamily="18" charset="0"/>
              </a:rPr>
              <a:t>2A, 2B, 2C, 2D, 2E, 2F, </a:t>
            </a:r>
            <a:r>
              <a:rPr lang="en-US" sz="2800" b="1" dirty="0" smtClean="0">
                <a:latin typeface="Times New Roman" pitchFamily="18" charset="0"/>
                <a:cs typeface="Times New Roman" pitchFamily="18" charset="0"/>
              </a:rPr>
              <a:t>	2G</a:t>
            </a:r>
            <a:r>
              <a:rPr lang="en-US" sz="2800" b="1" dirty="0">
                <a:latin typeface="Times New Roman" pitchFamily="18" charset="0"/>
                <a:cs typeface="Times New Roman" pitchFamily="18" charset="0"/>
              </a:rPr>
              <a:t>, 2H, 2I </a:t>
            </a:r>
            <a:r>
              <a:rPr lang="en-US" sz="2800" b="1" dirty="0" smtClean="0">
                <a:latin typeface="Times New Roman" pitchFamily="18" charset="0"/>
                <a:cs typeface="Times New Roman" pitchFamily="18" charset="0"/>
              </a:rPr>
              <a:t>	and </a:t>
            </a:r>
            <a:r>
              <a:rPr lang="en-US" sz="2800" b="1" dirty="0">
                <a:latin typeface="Times New Roman" pitchFamily="18" charset="0"/>
                <a:cs typeface="Times New Roman" pitchFamily="18" charset="0"/>
              </a:rPr>
              <a:t>2J</a:t>
            </a:r>
            <a:r>
              <a:rPr lang="en-US" sz="2800" dirty="0">
                <a:latin typeface="Times New Roman" pitchFamily="18" charset="0"/>
                <a:cs typeface="Times New Roman" pitchFamily="18" charset="0"/>
              </a:rPr>
              <a:t> duly Certified </a:t>
            </a:r>
            <a:r>
              <a:rPr lang="en-US" sz="2800" dirty="0" smtClean="0">
                <a:latin typeface="Times New Roman" pitchFamily="18" charset="0"/>
                <a:cs typeface="Times New Roman" pitchFamily="18" charset="0"/>
              </a:rPr>
              <a:t>	by </a:t>
            </a:r>
            <a:r>
              <a:rPr lang="en-US" sz="2800" dirty="0">
                <a:latin typeface="Times New Roman" pitchFamily="18" charset="0"/>
                <a:cs typeface="Times New Roman" pitchFamily="18" charset="0"/>
              </a:rPr>
              <a:t>the National Archives.  </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765257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838248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157905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969782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809262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827575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93789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416782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07528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808292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2950" y="1320800"/>
            <a:ext cx="6038850" cy="5078313"/>
          </a:xfrm>
          <a:prstGeom prst="rect">
            <a:avLst/>
          </a:prstGeom>
          <a:noFill/>
        </p:spPr>
        <p:txBody>
          <a:bodyPr wrap="square" rtlCol="0">
            <a:spAutoFit/>
          </a:bodyPr>
          <a:lstStyle/>
          <a:p>
            <a:pPr lvl="0" algn="just">
              <a:tabLst>
                <a:tab pos="803275" algn="l"/>
              </a:tabLst>
            </a:pPr>
            <a:r>
              <a:rPr lang="en-US" sz="3200" dirty="0" smtClean="0">
                <a:latin typeface="Times New Roman" pitchFamily="18" charset="0"/>
                <a:cs typeface="Times New Roman" pitchFamily="18" charset="0"/>
              </a:rPr>
              <a:t>3.	</a:t>
            </a:r>
            <a:r>
              <a:rPr lang="en-US" sz="3200" dirty="0" err="1" smtClean="0">
                <a:latin typeface="Times New Roman" pitchFamily="18" charset="0"/>
                <a:cs typeface="Times New Roman" pitchFamily="18" charset="0"/>
              </a:rPr>
              <a:t>The</a:t>
            </a:r>
            <a:r>
              <a:rPr lang="en-US" sz="3200" b="1" dirty="0" err="1" smtClean="0">
                <a:latin typeface="Times New Roman" pitchFamily="18" charset="0"/>
                <a:cs typeface="Times New Roman" pitchFamily="18" charset="0"/>
              </a:rPr>
              <a:t>GBEKOKO</a:t>
            </a:r>
            <a:r>
              <a:rPr lang="en-US" sz="3200" b="1" dirty="0" smtClean="0">
                <a:latin typeface="Times New Roman" pitchFamily="18" charset="0"/>
                <a:cs typeface="Times New Roman" pitchFamily="18" charset="0"/>
              </a:rPr>
              <a:t>-UTON-	IYATSERE</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was </a:t>
            </a:r>
            <a:r>
              <a:rPr lang="en-US" sz="3200" dirty="0" smtClean="0">
                <a:latin typeface="Times New Roman" pitchFamily="18" charset="0"/>
                <a:cs typeface="Times New Roman" pitchFamily="18" charset="0"/>
              </a:rPr>
              <a:t>	part </a:t>
            </a:r>
            <a:r>
              <a:rPr lang="en-US" sz="3200" dirty="0">
                <a:latin typeface="Times New Roman" pitchFamily="18" charset="0"/>
                <a:cs typeface="Times New Roman" pitchFamily="18" charset="0"/>
              </a:rPr>
              <a:t>of the </a:t>
            </a:r>
            <a:r>
              <a:rPr lang="en-US" sz="3200" dirty="0" smtClean="0">
                <a:latin typeface="Times New Roman" pitchFamily="18" charset="0"/>
                <a:cs typeface="Times New Roman" pitchFamily="18" charset="0"/>
              </a:rPr>
              <a:t>	lands </a:t>
            </a:r>
            <a:r>
              <a:rPr lang="en-US" sz="3200" dirty="0">
                <a:latin typeface="Times New Roman" pitchFamily="18" charset="0"/>
                <a:cs typeface="Times New Roman" pitchFamily="18" charset="0"/>
              </a:rPr>
              <a:t>originally annexed to </a:t>
            </a:r>
            <a:r>
              <a:rPr lang="en-US" sz="3200" dirty="0" smtClean="0">
                <a:latin typeface="Times New Roman" pitchFamily="18" charset="0"/>
                <a:cs typeface="Times New Roman" pitchFamily="18" charset="0"/>
              </a:rPr>
              <a:t>	form 	part of the Forest 	Reserve </a:t>
            </a:r>
            <a:r>
              <a:rPr lang="en-US" sz="3200" dirty="0">
                <a:latin typeface="Times New Roman" pitchFamily="18" charset="0"/>
                <a:cs typeface="Times New Roman" pitchFamily="18" charset="0"/>
              </a:rPr>
              <a:t>known </a:t>
            </a:r>
            <a:r>
              <a:rPr lang="en-US" sz="3200" dirty="0" smtClean="0">
                <a:latin typeface="Times New Roman" pitchFamily="18" charset="0"/>
                <a:cs typeface="Times New Roman" pitchFamily="18" charset="0"/>
              </a:rPr>
              <a:t>	as </a:t>
            </a:r>
            <a:r>
              <a:rPr lang="en-US" sz="3200" b="1" dirty="0" err="1" smtClean="0">
                <a:latin typeface="Times New Roman" pitchFamily="18" charset="0"/>
                <a:cs typeface="Times New Roman" pitchFamily="18" charset="0"/>
              </a:rPr>
              <a:t>Ukpe</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Sobo</a:t>
            </a:r>
            <a:r>
              <a:rPr lang="en-US" sz="3200" b="1" dirty="0" smtClean="0">
                <a:latin typeface="Times New Roman" pitchFamily="18" charset="0"/>
                <a:cs typeface="Times New Roman" pitchFamily="18" charset="0"/>
              </a:rPr>
              <a:t> Native </a:t>
            </a:r>
            <a:r>
              <a:rPr lang="en-US" sz="3200" b="1" dirty="0">
                <a:latin typeface="Times New Roman" pitchFamily="18" charset="0"/>
                <a:cs typeface="Times New Roman" pitchFamily="18" charset="0"/>
              </a:rPr>
              <a:t>Administration </a:t>
            </a:r>
            <a:r>
              <a:rPr lang="en-US" sz="3200" b="1" dirty="0" smtClean="0">
                <a:latin typeface="Times New Roman" pitchFamily="18" charset="0"/>
                <a:cs typeface="Times New Roman" pitchFamily="18" charset="0"/>
              </a:rPr>
              <a:t>	Reserve</a:t>
            </a:r>
            <a:r>
              <a:rPr lang="en-US" sz="3200" dirty="0" smtClean="0">
                <a:latin typeface="Times New Roman" pitchFamily="18" charset="0"/>
                <a:cs typeface="Times New Roman" pitchFamily="18" charset="0"/>
              </a:rPr>
              <a:t> constituted </a:t>
            </a:r>
            <a:r>
              <a:rPr lang="en-US" sz="3200" dirty="0">
                <a:latin typeface="Times New Roman" pitchFamily="18" charset="0"/>
                <a:cs typeface="Times New Roman" pitchFamily="18" charset="0"/>
              </a:rPr>
              <a:t>by </a:t>
            </a:r>
            <a:r>
              <a:rPr lang="en-US" sz="3200" b="1" dirty="0">
                <a:latin typeface="Times New Roman" pitchFamily="18" charset="0"/>
                <a:cs typeface="Times New Roman" pitchFamily="18" charset="0"/>
              </a:rPr>
              <a:t>Order </a:t>
            </a:r>
            <a:r>
              <a:rPr lang="en-US" sz="3200" b="1" dirty="0" smtClean="0">
                <a:latin typeface="Times New Roman" pitchFamily="18" charset="0"/>
                <a:cs typeface="Times New Roman" pitchFamily="18" charset="0"/>
              </a:rPr>
              <a:t>	No</a:t>
            </a:r>
            <a:r>
              <a:rPr lang="en-US" sz="3200" b="1" dirty="0">
                <a:latin typeface="Times New Roman" pitchFamily="18" charset="0"/>
                <a:cs typeface="Times New Roman" pitchFamily="18" charset="0"/>
              </a:rPr>
              <a:t>. 33 of 1933</a:t>
            </a:r>
            <a:r>
              <a:rPr lang="en-US" sz="3200" dirty="0">
                <a:latin typeface="Times New Roman" pitchFamily="18" charset="0"/>
                <a:cs typeface="Times New Roman" pitchFamily="18" charset="0"/>
              </a:rPr>
              <a:t> during </a:t>
            </a:r>
            <a:r>
              <a:rPr lang="en-US" sz="3200" dirty="0" smtClean="0">
                <a:latin typeface="Times New Roman" pitchFamily="18" charset="0"/>
                <a:cs typeface="Times New Roman" pitchFamily="18" charset="0"/>
              </a:rPr>
              <a:t>	the 	British </a:t>
            </a:r>
            <a:r>
              <a:rPr lang="en-US" sz="3200" dirty="0">
                <a:latin typeface="Times New Roman" pitchFamily="18" charset="0"/>
                <a:cs typeface="Times New Roman" pitchFamily="18" charset="0"/>
              </a:rPr>
              <a:t>Rule over Nigeria.  </a:t>
            </a:r>
          </a:p>
          <a:p>
            <a:pPr algn="just"/>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233792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09600"/>
            <a:ext cx="6457950" cy="8463855"/>
          </a:xfrm>
          <a:prstGeom prst="rect">
            <a:avLst/>
          </a:prstGeom>
          <a:noFill/>
        </p:spPr>
        <p:txBody>
          <a:bodyPr wrap="square" rtlCol="0">
            <a:spAutoFit/>
          </a:bodyPr>
          <a:lstStyle/>
          <a:p>
            <a:pPr algn="just">
              <a:tabLst>
                <a:tab pos="742950" algn="l"/>
              </a:tabLst>
            </a:pPr>
            <a:r>
              <a:rPr lang="en-US" sz="3200" dirty="0" smtClean="0">
                <a:latin typeface="Times New Roman" pitchFamily="18" charset="0"/>
                <a:cs typeface="Times New Roman" pitchFamily="18" charset="0"/>
              </a:rPr>
              <a:t>12.	It </a:t>
            </a:r>
            <a:r>
              <a:rPr lang="en-US" sz="3200" dirty="0">
                <a:latin typeface="Times New Roman" pitchFamily="18" charset="0"/>
                <a:cs typeface="Times New Roman" pitchFamily="18" charset="0"/>
              </a:rPr>
              <a:t>is our further submission, that </a:t>
            </a:r>
            <a:r>
              <a:rPr lang="en-US" sz="3200" dirty="0" smtClean="0">
                <a:latin typeface="Times New Roman" pitchFamily="18" charset="0"/>
                <a:cs typeface="Times New Roman" pitchFamily="18" charset="0"/>
              </a:rPr>
              <a:t>	upon </a:t>
            </a:r>
            <a:r>
              <a:rPr lang="en-US" sz="3200" dirty="0">
                <a:latin typeface="Times New Roman" pitchFamily="18" charset="0"/>
                <a:cs typeface="Times New Roman" pitchFamily="18" charset="0"/>
              </a:rPr>
              <a:t>the </a:t>
            </a:r>
            <a:r>
              <a:rPr lang="en-US" sz="3200" dirty="0" smtClean="0">
                <a:latin typeface="Times New Roman" pitchFamily="18" charset="0"/>
                <a:cs typeface="Times New Roman" pitchFamily="18" charset="0"/>
              </a:rPr>
              <a:t>conclusion </a:t>
            </a:r>
            <a:r>
              <a:rPr lang="en-US" sz="3200" dirty="0">
                <a:latin typeface="Times New Roman" pitchFamily="18" charset="0"/>
                <a:cs typeface="Times New Roman" pitchFamily="18" charset="0"/>
              </a:rPr>
              <a:t>of the </a:t>
            </a:r>
            <a:r>
              <a:rPr lang="en-US" sz="3200" dirty="0" smtClean="0">
                <a:latin typeface="Times New Roman" pitchFamily="18" charset="0"/>
                <a:cs typeface="Times New Roman" pitchFamily="18" charset="0"/>
              </a:rPr>
              <a:t>	investigation by the 	Conservator </a:t>
            </a:r>
            <a:r>
              <a:rPr lang="en-US" sz="3200" dirty="0">
                <a:latin typeface="Times New Roman" pitchFamily="18" charset="0"/>
                <a:cs typeface="Times New Roman" pitchFamily="18" charset="0"/>
              </a:rPr>
              <a:t>of Forest, </a:t>
            </a:r>
            <a:r>
              <a:rPr lang="en-US" sz="3200" dirty="0" err="1">
                <a:latin typeface="Times New Roman" pitchFamily="18" charset="0"/>
                <a:cs typeface="Times New Roman" pitchFamily="18" charset="0"/>
              </a:rPr>
              <a:t>Ubiaja</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Circle</a:t>
            </a:r>
            <a:r>
              <a:rPr lang="en-US" sz="3200" dirty="0">
                <a:latin typeface="Times New Roman" pitchFamily="18" charset="0"/>
                <a:cs typeface="Times New Roman" pitchFamily="18" charset="0"/>
              </a:rPr>
              <a:t>, who was </a:t>
            </a:r>
            <a:r>
              <a:rPr lang="en-US" sz="3200" dirty="0" smtClean="0">
                <a:latin typeface="Times New Roman" pitchFamily="18" charset="0"/>
                <a:cs typeface="Times New Roman" pitchFamily="18" charset="0"/>
              </a:rPr>
              <a:t>	directed </a:t>
            </a:r>
            <a:r>
              <a:rPr lang="en-US" sz="3200" dirty="0">
                <a:latin typeface="Times New Roman" pitchFamily="18" charset="0"/>
                <a:cs typeface="Times New Roman" pitchFamily="18" charset="0"/>
              </a:rPr>
              <a:t>by the </a:t>
            </a:r>
            <a:r>
              <a:rPr lang="en-US" sz="3200" dirty="0" smtClean="0">
                <a:latin typeface="Times New Roman" pitchFamily="18" charset="0"/>
                <a:cs typeface="Times New Roman" pitchFamily="18" charset="0"/>
              </a:rPr>
              <a:t>	Governor General </a:t>
            </a:r>
            <a:r>
              <a:rPr lang="en-US" sz="3200" dirty="0">
                <a:latin typeface="Times New Roman" pitchFamily="18" charset="0"/>
                <a:cs typeface="Times New Roman" pitchFamily="18" charset="0"/>
              </a:rPr>
              <a:t>to </a:t>
            </a:r>
            <a:r>
              <a:rPr lang="en-US" sz="3200" dirty="0" smtClean="0">
                <a:latin typeface="Times New Roman" pitchFamily="18" charset="0"/>
                <a:cs typeface="Times New Roman" pitchFamily="18" charset="0"/>
              </a:rPr>
              <a:t>	investigate </a:t>
            </a:r>
            <a:r>
              <a:rPr lang="en-US" sz="3200" dirty="0">
                <a:latin typeface="Times New Roman" pitchFamily="18" charset="0"/>
                <a:cs typeface="Times New Roman" pitchFamily="18" charset="0"/>
              </a:rPr>
              <a:t>the claims of </a:t>
            </a:r>
            <a:r>
              <a:rPr lang="en-US" sz="3200" b="1" dirty="0">
                <a:latin typeface="Times New Roman" pitchFamily="18" charset="0"/>
                <a:cs typeface="Times New Roman" pitchFamily="18" charset="0"/>
              </a:rPr>
              <a:t>CHIEF </a:t>
            </a:r>
            <a:r>
              <a:rPr lang="en-US" sz="3200" b="1" dirty="0" smtClean="0">
                <a:latin typeface="Times New Roman" pitchFamily="18" charset="0"/>
                <a:cs typeface="Times New Roman" pitchFamily="18" charset="0"/>
              </a:rPr>
              <a:t>	OKONEDO</a:t>
            </a:r>
            <a:r>
              <a:rPr lang="en-US" sz="3200" dirty="0" smtClean="0">
                <a:latin typeface="Times New Roman" pitchFamily="18" charset="0"/>
                <a:cs typeface="Times New Roman" pitchFamily="18" charset="0"/>
              </a:rPr>
              <a:t> in </a:t>
            </a:r>
            <a:r>
              <a:rPr lang="en-US" sz="3200" dirty="0">
                <a:latin typeface="Times New Roman" pitchFamily="18" charset="0"/>
                <a:cs typeface="Times New Roman" pitchFamily="18" charset="0"/>
              </a:rPr>
              <a:t>reference to the </a:t>
            </a:r>
            <a:r>
              <a:rPr lang="en-US" sz="3200" dirty="0" smtClean="0">
                <a:latin typeface="Times New Roman" pitchFamily="18" charset="0"/>
                <a:cs typeface="Times New Roman" pitchFamily="18" charset="0"/>
              </a:rPr>
              <a:t>	said </a:t>
            </a:r>
            <a:r>
              <a:rPr lang="en-US" sz="3200" dirty="0">
                <a:latin typeface="Times New Roman" pitchFamily="18" charset="0"/>
                <a:cs typeface="Times New Roman" pitchFamily="18" charset="0"/>
              </a:rPr>
              <a:t>petition; a report was </a:t>
            </a:r>
            <a:r>
              <a:rPr lang="en-US" sz="3200" dirty="0" smtClean="0">
                <a:latin typeface="Times New Roman" pitchFamily="18" charset="0"/>
                <a:cs typeface="Times New Roman" pitchFamily="18" charset="0"/>
              </a:rPr>
              <a:t>	issued </a:t>
            </a:r>
            <a:r>
              <a:rPr lang="en-US" sz="3200" dirty="0">
                <a:latin typeface="Times New Roman" pitchFamily="18" charset="0"/>
                <a:cs typeface="Times New Roman" pitchFamily="18" charset="0"/>
              </a:rPr>
              <a:t>by the Governor General </a:t>
            </a:r>
            <a:r>
              <a:rPr lang="en-US" sz="3200" dirty="0" smtClean="0">
                <a:latin typeface="Times New Roman" pitchFamily="18" charset="0"/>
                <a:cs typeface="Times New Roman" pitchFamily="18" charset="0"/>
              </a:rPr>
              <a:t>	through </a:t>
            </a:r>
            <a:r>
              <a:rPr lang="en-US" sz="3200" dirty="0">
                <a:latin typeface="Times New Roman" pitchFamily="18" charset="0"/>
                <a:cs typeface="Times New Roman" pitchFamily="18" charset="0"/>
              </a:rPr>
              <a:t>the </a:t>
            </a:r>
            <a:r>
              <a:rPr lang="en-US" sz="3200" dirty="0" smtClean="0">
                <a:latin typeface="Times New Roman" pitchFamily="18" charset="0"/>
                <a:cs typeface="Times New Roman" pitchFamily="18" charset="0"/>
              </a:rPr>
              <a:t>	Office of the 	Secretary </a:t>
            </a:r>
            <a:r>
              <a:rPr lang="en-US" sz="3200" dirty="0">
                <a:latin typeface="Times New Roman" pitchFamily="18" charset="0"/>
                <a:cs typeface="Times New Roman" pitchFamily="18" charset="0"/>
              </a:rPr>
              <a:t>to the Government </a:t>
            </a:r>
            <a:r>
              <a:rPr lang="en-US" sz="3200" dirty="0" smtClean="0">
                <a:latin typeface="Times New Roman" pitchFamily="18" charset="0"/>
                <a:cs typeface="Times New Roman" pitchFamily="18" charset="0"/>
              </a:rPr>
              <a:t>	wherein </a:t>
            </a:r>
            <a:r>
              <a:rPr lang="en-US" sz="3200" dirty="0">
                <a:latin typeface="Times New Roman" pitchFamily="18" charset="0"/>
                <a:cs typeface="Times New Roman" pitchFamily="18" charset="0"/>
              </a:rPr>
              <a:t>the claims of </a:t>
            </a:r>
            <a:r>
              <a:rPr lang="en-US" sz="3200" b="1" dirty="0">
                <a:latin typeface="Times New Roman" pitchFamily="18" charset="0"/>
                <a:cs typeface="Times New Roman" pitchFamily="18" charset="0"/>
              </a:rPr>
              <a:t>CHIEF </a:t>
            </a:r>
            <a:r>
              <a:rPr lang="en-US" sz="3200" b="1" dirty="0" smtClean="0">
                <a:latin typeface="Times New Roman" pitchFamily="18" charset="0"/>
                <a:cs typeface="Times New Roman" pitchFamily="18" charset="0"/>
              </a:rPr>
              <a:t>	OKONEDO </a:t>
            </a:r>
            <a:r>
              <a:rPr lang="en-US" sz="3200" dirty="0" smtClean="0">
                <a:latin typeface="Times New Roman" pitchFamily="18" charset="0"/>
                <a:cs typeface="Times New Roman" pitchFamily="18" charset="0"/>
              </a:rPr>
              <a:t>was </a:t>
            </a:r>
            <a:r>
              <a:rPr lang="en-US" sz="3200" dirty="0">
                <a:latin typeface="Times New Roman" pitchFamily="18" charset="0"/>
                <a:cs typeface="Times New Roman" pitchFamily="18" charset="0"/>
              </a:rPr>
              <a:t>found to be </a:t>
            </a:r>
            <a:r>
              <a:rPr lang="en-US" sz="3200" dirty="0" smtClean="0">
                <a:latin typeface="Times New Roman" pitchFamily="18" charset="0"/>
                <a:cs typeface="Times New Roman" pitchFamily="18" charset="0"/>
              </a:rPr>
              <a:t>	true </a:t>
            </a:r>
            <a:r>
              <a:rPr lang="en-US" sz="3200" dirty="0">
                <a:latin typeface="Times New Roman" pitchFamily="18" charset="0"/>
                <a:cs typeface="Times New Roman" pitchFamily="18" charset="0"/>
              </a:rPr>
              <a:t>and substantiated. </a:t>
            </a:r>
            <a:r>
              <a:rPr lang="en-US" sz="3200" dirty="0" smtClean="0">
                <a:latin typeface="Times New Roman" pitchFamily="18" charset="0"/>
                <a:cs typeface="Times New Roman" pitchFamily="18" charset="0"/>
              </a:rPr>
              <a:t>Farming 	right </a:t>
            </a:r>
            <a:r>
              <a:rPr lang="en-US" sz="3200" dirty="0">
                <a:latin typeface="Times New Roman" pitchFamily="18" charset="0"/>
                <a:cs typeface="Times New Roman" pitchFamily="18" charset="0"/>
              </a:rPr>
              <a:t>was granted to the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Abigborodo</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57578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812801"/>
            <a:ext cx="6172200" cy="7017306"/>
          </a:xfrm>
          <a:prstGeom prst="rect">
            <a:avLst/>
          </a:prstGeom>
          <a:noFill/>
        </p:spPr>
        <p:txBody>
          <a:bodyPr wrap="square" rtlCol="0">
            <a:spAutoFit/>
          </a:bodyPr>
          <a:lstStyle/>
          <a:p>
            <a:pPr lvl="0" algn="just"/>
            <a:r>
              <a:rPr lang="en-US" sz="2500" dirty="0">
                <a:latin typeface="Times New Roman" pitchFamily="18" charset="0"/>
                <a:cs typeface="Times New Roman" pitchFamily="18" charset="0"/>
              </a:rPr>
              <a:t>community for their tenants to continue farming activities on the said land and without harassment or found to </a:t>
            </a:r>
            <a:r>
              <a:rPr lang="en-US" sz="2500" dirty="0" smtClean="0">
                <a:latin typeface="Times New Roman" pitchFamily="18" charset="0"/>
                <a:cs typeface="Times New Roman" pitchFamily="18" charset="0"/>
              </a:rPr>
              <a:t>be in </a:t>
            </a:r>
            <a:r>
              <a:rPr lang="en-US" sz="2500" dirty="0">
                <a:latin typeface="Times New Roman" pitchFamily="18" charset="0"/>
                <a:cs typeface="Times New Roman" pitchFamily="18" charset="0"/>
              </a:rPr>
              <a:t>contravention the Forest Reserve Ordinance. To further buttress our submission on the grant of farming rights, we hereby highlight the said report issued on the 1st of May, 1941:  </a:t>
            </a:r>
            <a:r>
              <a:rPr lang="en-US" sz="2500" b="1" dirty="0">
                <a:latin typeface="Times New Roman" pitchFamily="18" charset="0"/>
                <a:cs typeface="Times New Roman" pitchFamily="18" charset="0"/>
              </a:rPr>
              <a:t>“As far as the village of </a:t>
            </a:r>
            <a:r>
              <a:rPr lang="en-US" sz="2500" b="1" dirty="0" err="1">
                <a:latin typeface="Times New Roman" pitchFamily="18" charset="0"/>
                <a:cs typeface="Times New Roman" pitchFamily="18" charset="0"/>
              </a:rPr>
              <a:t>Utonyatsere</a:t>
            </a:r>
            <a:r>
              <a:rPr lang="en-US" sz="2500" b="1" dirty="0">
                <a:latin typeface="Times New Roman" pitchFamily="18" charset="0"/>
                <a:cs typeface="Times New Roman" pitchFamily="18" charset="0"/>
              </a:rPr>
              <a:t> and </a:t>
            </a:r>
            <a:r>
              <a:rPr lang="en-US" sz="2500" b="1" dirty="0" err="1">
                <a:latin typeface="Times New Roman" pitchFamily="18" charset="0"/>
                <a:cs typeface="Times New Roman" pitchFamily="18" charset="0"/>
              </a:rPr>
              <a:t>Gbekoko</a:t>
            </a:r>
            <a:r>
              <a:rPr lang="en-US" sz="2500" b="1" dirty="0">
                <a:latin typeface="Times New Roman" pitchFamily="18" charset="0"/>
                <a:cs typeface="Times New Roman" pitchFamily="18" charset="0"/>
              </a:rPr>
              <a:t> which are within the reserve are concerned, records are silent as to whether claims to farming rights within the reserve were lodged by </a:t>
            </a:r>
            <a:r>
              <a:rPr lang="en-US" sz="2500" b="1" dirty="0" err="1">
                <a:latin typeface="Times New Roman" pitchFamily="18" charset="0"/>
                <a:cs typeface="Times New Roman" pitchFamily="18" charset="0"/>
              </a:rPr>
              <a:t>Fregene</a:t>
            </a:r>
            <a:r>
              <a:rPr lang="en-US" sz="2500" b="1" dirty="0">
                <a:latin typeface="Times New Roman" pitchFamily="18" charset="0"/>
                <a:cs typeface="Times New Roman" pitchFamily="18" charset="0"/>
              </a:rPr>
              <a:t> or </a:t>
            </a:r>
            <a:r>
              <a:rPr lang="en-US" sz="2500" b="1" dirty="0" err="1">
                <a:latin typeface="Times New Roman" pitchFamily="18" charset="0"/>
                <a:cs typeface="Times New Roman" pitchFamily="18" charset="0"/>
              </a:rPr>
              <a:t>Okonedo</a:t>
            </a:r>
            <a:r>
              <a:rPr lang="en-US" sz="2500" b="1" dirty="0">
                <a:latin typeface="Times New Roman" pitchFamily="18" charset="0"/>
                <a:cs typeface="Times New Roman" pitchFamily="18" charset="0"/>
              </a:rPr>
              <a:t> the writer of the petition as regards the latter. Furthermore, it cannot be disputed that the people of these two villages farmed on the area now within the reserve both before and since the constitution of the reserve”  </a:t>
            </a:r>
            <a:endParaRPr lang="en-US" sz="2500" dirty="0">
              <a:latin typeface="Times New Roman" pitchFamily="18" charset="0"/>
              <a:cs typeface="Times New Roman" pitchFamily="18" charset="0"/>
            </a:endParaRPr>
          </a:p>
          <a:p>
            <a:pPr algn="just"/>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4055559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812800"/>
            <a:ext cx="6343650" cy="7478970"/>
          </a:xfrm>
          <a:prstGeom prst="rect">
            <a:avLst/>
          </a:prstGeom>
          <a:noFill/>
        </p:spPr>
        <p:txBody>
          <a:bodyPr wrap="square" rtlCol="0">
            <a:spAutoFit/>
          </a:bodyPr>
          <a:lstStyle/>
          <a:p>
            <a:pPr lvl="0" algn="just">
              <a:tabLst>
                <a:tab pos="685800" algn="l"/>
              </a:tabLst>
            </a:pPr>
            <a:r>
              <a:rPr lang="en-US" sz="3200" dirty="0" smtClean="0">
                <a:latin typeface="Times New Roman" pitchFamily="18" charset="0"/>
                <a:cs typeface="Times New Roman" pitchFamily="18" charset="0"/>
              </a:rPr>
              <a:t>13.	From </a:t>
            </a:r>
            <a:r>
              <a:rPr lang="en-US" sz="3200" dirty="0">
                <a:latin typeface="Times New Roman" pitchFamily="18" charset="0"/>
                <a:cs typeface="Times New Roman" pitchFamily="18" charset="0"/>
              </a:rPr>
              <a:t>the foregone, it is crystal </a:t>
            </a:r>
            <a:r>
              <a:rPr lang="en-US" sz="3200" dirty="0" smtClean="0">
                <a:latin typeface="Times New Roman" pitchFamily="18" charset="0"/>
                <a:cs typeface="Times New Roman" pitchFamily="18" charset="0"/>
              </a:rPr>
              <a:t>	clear </a:t>
            </a:r>
            <a:r>
              <a:rPr lang="en-US" sz="3200" dirty="0">
                <a:latin typeface="Times New Roman" pitchFamily="18" charset="0"/>
                <a:cs typeface="Times New Roman" pitchFamily="18" charset="0"/>
              </a:rPr>
              <a:t>that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CHIEF 	OKONEDO’S</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claims were valid </a:t>
            </a:r>
            <a:r>
              <a:rPr lang="en-US" sz="3200" dirty="0" smtClean="0">
                <a:latin typeface="Times New Roman" pitchFamily="18" charset="0"/>
                <a:cs typeface="Times New Roman" pitchFamily="18" charset="0"/>
              </a:rPr>
              <a:t>	and 	lawful; as a result</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farming </a:t>
            </a:r>
            <a:r>
              <a:rPr lang="en-US" sz="3200" dirty="0">
                <a:latin typeface="Times New Roman" pitchFamily="18" charset="0"/>
                <a:cs typeface="Times New Roman" pitchFamily="18" charset="0"/>
              </a:rPr>
              <a:t>rights was granted </a:t>
            </a:r>
            <a:r>
              <a:rPr lang="en-US" sz="3200" dirty="0" smtClean="0">
                <a:latin typeface="Times New Roman" pitchFamily="18" charset="0"/>
                <a:cs typeface="Times New Roman" pitchFamily="18" charset="0"/>
              </a:rPr>
              <a:t>	to 	the </a:t>
            </a:r>
            <a:r>
              <a:rPr lang="en-US" sz="3200" dirty="0" err="1">
                <a:latin typeface="Times New Roman" pitchFamily="18" charset="0"/>
                <a:cs typeface="Times New Roman" pitchFamily="18" charset="0"/>
              </a:rPr>
              <a:t>Abigborodo</a:t>
            </a:r>
            <a:r>
              <a:rPr lang="en-US" sz="3200" dirty="0">
                <a:latin typeface="Times New Roman" pitchFamily="18" charset="0"/>
                <a:cs typeface="Times New Roman" pitchFamily="18" charset="0"/>
              </a:rPr>
              <a:t> Community by </a:t>
            </a:r>
            <a:r>
              <a:rPr lang="en-US" sz="3200" dirty="0" smtClean="0">
                <a:latin typeface="Times New Roman" pitchFamily="18" charset="0"/>
                <a:cs typeface="Times New Roman" pitchFamily="18" charset="0"/>
              </a:rPr>
              <a:t>	extension 	their </a:t>
            </a:r>
            <a:r>
              <a:rPr lang="en-US" sz="3200" dirty="0">
                <a:latin typeface="Times New Roman" pitchFamily="18" charset="0"/>
                <a:cs typeface="Times New Roman" pitchFamily="18" charset="0"/>
              </a:rPr>
              <a:t>tenants who </a:t>
            </a:r>
            <a:r>
              <a:rPr lang="en-US" sz="3200" dirty="0" smtClean="0">
                <a:latin typeface="Times New Roman" pitchFamily="18" charset="0"/>
                <a:cs typeface="Times New Roman" pitchFamily="18" charset="0"/>
              </a:rPr>
              <a:t>	were farming on the said 	land. Herein </a:t>
            </a:r>
            <a:r>
              <a:rPr lang="en-US" sz="3200" dirty="0">
                <a:latin typeface="Times New Roman" pitchFamily="18" charset="0"/>
                <a:cs typeface="Times New Roman" pitchFamily="18" charset="0"/>
              </a:rPr>
              <a:t>attached and </a:t>
            </a:r>
            <a:r>
              <a:rPr lang="en-US" sz="3200" dirty="0" smtClean="0">
                <a:latin typeface="Times New Roman" pitchFamily="18" charset="0"/>
                <a:cs typeface="Times New Roman" pitchFamily="18" charset="0"/>
              </a:rPr>
              <a:t>	marked </a:t>
            </a:r>
            <a:r>
              <a:rPr lang="en-US" sz="3200" dirty="0">
                <a:latin typeface="Times New Roman" pitchFamily="18" charset="0"/>
                <a:cs typeface="Times New Roman" pitchFamily="18" charset="0"/>
              </a:rPr>
              <a:t>as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Annexure </a:t>
            </a:r>
            <a:r>
              <a:rPr lang="en-US" sz="3200" b="1" dirty="0">
                <a:latin typeface="Times New Roman" pitchFamily="18" charset="0"/>
                <a:cs typeface="Times New Roman" pitchFamily="18" charset="0"/>
              </a:rPr>
              <a:t>3 </a:t>
            </a:r>
            <a:r>
              <a:rPr lang="en-US" sz="3200" dirty="0">
                <a:latin typeface="Times New Roman" pitchFamily="18" charset="0"/>
                <a:cs typeface="Times New Roman" pitchFamily="18" charset="0"/>
              </a:rPr>
              <a:t>duly </a:t>
            </a:r>
            <a:r>
              <a:rPr lang="en-US" sz="3200" dirty="0" smtClean="0">
                <a:latin typeface="Times New Roman" pitchFamily="18" charset="0"/>
                <a:cs typeface="Times New Roman" pitchFamily="18" charset="0"/>
              </a:rPr>
              <a:t>	Certified </a:t>
            </a:r>
            <a:r>
              <a:rPr lang="en-US" sz="3200" dirty="0">
                <a:latin typeface="Times New Roman" pitchFamily="18" charset="0"/>
                <a:cs typeface="Times New Roman" pitchFamily="18" charset="0"/>
              </a:rPr>
              <a:t>by the National </a:t>
            </a:r>
            <a:r>
              <a:rPr lang="en-US" sz="3200" dirty="0" smtClean="0">
                <a:latin typeface="Times New Roman" pitchFamily="18" charset="0"/>
                <a:cs typeface="Times New Roman" pitchFamily="18" charset="0"/>
              </a:rPr>
              <a:t>	Archives </a:t>
            </a:r>
            <a:r>
              <a:rPr lang="en-US" sz="3200" dirty="0">
                <a:latin typeface="Times New Roman" pitchFamily="18" charset="0"/>
                <a:cs typeface="Times New Roman" pitchFamily="18" charset="0"/>
              </a:rPr>
              <a:t>is the Report Granting </a:t>
            </a:r>
            <a:r>
              <a:rPr lang="en-US" sz="3200" dirty="0" smtClean="0">
                <a:latin typeface="Times New Roman" pitchFamily="18" charset="0"/>
                <a:cs typeface="Times New Roman" pitchFamily="18" charset="0"/>
              </a:rPr>
              <a:t>	Farming 	Rights </a:t>
            </a:r>
            <a:r>
              <a:rPr lang="en-US" sz="3200" dirty="0">
                <a:latin typeface="Times New Roman" pitchFamily="18" charset="0"/>
                <a:cs typeface="Times New Roman" pitchFamily="18" charset="0"/>
              </a:rPr>
              <a:t>to the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Abigborodo</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Community dated </a:t>
            </a:r>
            <a:r>
              <a:rPr lang="en-US" sz="3200" dirty="0" smtClean="0">
                <a:latin typeface="Times New Roman" pitchFamily="18" charset="0"/>
                <a:cs typeface="Times New Roman" pitchFamily="18" charset="0"/>
              </a:rPr>
              <a:t>	1st </a:t>
            </a:r>
            <a:r>
              <a:rPr lang="en-US" sz="3200" dirty="0">
                <a:latin typeface="Times New Roman" pitchFamily="18" charset="0"/>
                <a:cs typeface="Times New Roman" pitchFamily="18" charset="0"/>
              </a:rPr>
              <a:t>of May 1941.  </a:t>
            </a:r>
          </a:p>
        </p:txBody>
      </p:sp>
    </p:spTree>
    <p:extLst>
      <p:ext uri="{BB962C8B-B14F-4D97-AF65-F5344CB8AC3E}">
        <p14:creationId xmlns:p14="http://schemas.microsoft.com/office/powerpoint/2010/main" val="3682341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 3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804128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402308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425484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677123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203201"/>
            <a:ext cx="6057900" cy="7848302"/>
          </a:xfrm>
          <a:prstGeom prst="rect">
            <a:avLst/>
          </a:prstGeom>
          <a:noFill/>
        </p:spPr>
        <p:txBody>
          <a:bodyPr wrap="square" rtlCol="0">
            <a:spAutoFit/>
          </a:bodyPr>
          <a:lstStyle/>
          <a:p>
            <a:pPr lvl="0" algn="just">
              <a:tabLst>
                <a:tab pos="742950" algn="l"/>
              </a:tabLst>
            </a:pPr>
            <a:r>
              <a:rPr lang="en-US" sz="2800" dirty="0" smtClean="0">
                <a:latin typeface="Times New Roman" pitchFamily="18" charset="0"/>
                <a:cs typeface="Times New Roman" pitchFamily="18" charset="0"/>
              </a:rPr>
              <a:t>14.	It </a:t>
            </a:r>
            <a:r>
              <a:rPr lang="en-US" sz="2800" dirty="0">
                <a:latin typeface="Times New Roman" pitchFamily="18" charset="0"/>
                <a:cs typeface="Times New Roman" pitchFamily="18" charset="0"/>
              </a:rPr>
              <a:t>is our further submission that </a:t>
            </a:r>
            <a:r>
              <a:rPr lang="en-US" sz="2800" dirty="0" smtClean="0">
                <a:latin typeface="Times New Roman" pitchFamily="18" charset="0"/>
                <a:cs typeface="Times New Roman" pitchFamily="18" charset="0"/>
              </a:rPr>
              <a:t>	when 	Farming Rights was 	granted </a:t>
            </a:r>
            <a:r>
              <a:rPr lang="en-US" sz="2800" dirty="0">
                <a:latin typeface="Times New Roman" pitchFamily="18" charset="0"/>
                <a:cs typeface="Times New Roman" pitchFamily="18" charset="0"/>
              </a:rPr>
              <a:t>to the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people </a:t>
            </a:r>
            <a:r>
              <a:rPr lang="en-US" sz="2800" dirty="0">
                <a:latin typeface="Times New Roman" pitchFamily="18" charset="0"/>
                <a:cs typeface="Times New Roman" pitchFamily="18" charset="0"/>
              </a:rPr>
              <a:t>through the report </a:t>
            </a:r>
            <a:r>
              <a:rPr lang="en-US" sz="2800" dirty="0" smtClean="0">
                <a:latin typeface="Times New Roman" pitchFamily="18" charset="0"/>
                <a:cs typeface="Times New Roman" pitchFamily="18" charset="0"/>
              </a:rPr>
              <a:t>	dated </a:t>
            </a:r>
            <a:r>
              <a:rPr lang="en-US" sz="2800" dirty="0">
                <a:latin typeface="Times New Roman" pitchFamily="18" charset="0"/>
                <a:cs typeface="Times New Roman" pitchFamily="18" charset="0"/>
              </a:rPr>
              <a:t>1st </a:t>
            </a:r>
            <a:r>
              <a:rPr lang="en-US" sz="2800" dirty="0" smtClean="0">
                <a:latin typeface="Times New Roman" pitchFamily="18" charset="0"/>
                <a:cs typeface="Times New Roman" pitchFamily="18" charset="0"/>
              </a:rPr>
              <a:t>	May</a:t>
            </a:r>
            <a:r>
              <a:rPr lang="en-US" sz="2800" dirty="0">
                <a:latin typeface="Times New Roman" pitchFamily="18" charset="0"/>
                <a:cs typeface="Times New Roman" pitchFamily="18" charset="0"/>
              </a:rPr>
              <a:t>, 1941, a Sketch </a:t>
            </a:r>
            <a:r>
              <a:rPr lang="en-US" sz="2800" dirty="0" smtClean="0">
                <a:latin typeface="Times New Roman" pitchFamily="18" charset="0"/>
                <a:cs typeface="Times New Roman" pitchFamily="18" charset="0"/>
              </a:rPr>
              <a:t>Map </a:t>
            </a:r>
            <a:r>
              <a:rPr lang="en-US" sz="2800" dirty="0">
                <a:latin typeface="Times New Roman" pitchFamily="18" charset="0"/>
                <a:cs typeface="Times New Roman" pitchFamily="18" charset="0"/>
              </a:rPr>
              <a:t>was </a:t>
            </a:r>
            <a:r>
              <a:rPr lang="en-US" sz="2800" dirty="0" smtClean="0">
                <a:latin typeface="Times New Roman" pitchFamily="18" charset="0"/>
                <a:cs typeface="Times New Roman" pitchFamily="18" charset="0"/>
              </a:rPr>
              <a:t>	drafted </a:t>
            </a:r>
            <a:r>
              <a:rPr lang="en-US" sz="2800" dirty="0">
                <a:latin typeface="Times New Roman" pitchFamily="18" charset="0"/>
                <a:cs typeface="Times New Roman" pitchFamily="18" charset="0"/>
              </a:rPr>
              <a:t>to reflect </a:t>
            </a:r>
            <a:r>
              <a:rPr lang="en-US" sz="2800" dirty="0" smtClean="0">
                <a:latin typeface="Times New Roman" pitchFamily="18" charset="0"/>
                <a:cs typeface="Times New Roman" pitchFamily="18" charset="0"/>
              </a:rPr>
              <a:t>the areas </a:t>
            </a:r>
            <a:r>
              <a:rPr lang="en-US" sz="2800" dirty="0">
                <a:latin typeface="Times New Roman" pitchFamily="18" charset="0"/>
                <a:cs typeface="Times New Roman" pitchFamily="18" charset="0"/>
              </a:rPr>
              <a:t>wherein </a:t>
            </a:r>
            <a:r>
              <a:rPr lang="en-US" sz="2800" dirty="0" smtClean="0">
                <a:latin typeface="Times New Roman" pitchFamily="18" charset="0"/>
                <a:cs typeface="Times New Roman" pitchFamily="18" charset="0"/>
              </a:rPr>
              <a:t>	farming rights </a:t>
            </a:r>
            <a:r>
              <a:rPr lang="en-US" sz="2800" dirty="0">
                <a:latin typeface="Times New Roman" pitchFamily="18" charset="0"/>
                <a:cs typeface="Times New Roman" pitchFamily="18" charset="0"/>
              </a:rPr>
              <a:t>had been admitted to </a:t>
            </a:r>
            <a:r>
              <a:rPr lang="en-US" sz="2800" dirty="0" smtClean="0">
                <a:latin typeface="Times New Roman" pitchFamily="18" charset="0"/>
                <a:cs typeface="Times New Roman" pitchFamily="18" charset="0"/>
              </a:rPr>
              <a:t>	the </a:t>
            </a:r>
            <a:r>
              <a:rPr lang="en-US" sz="2800" dirty="0" err="1" smtClean="0">
                <a:latin typeface="Times New Roman" pitchFamily="18" charset="0"/>
                <a:cs typeface="Times New Roman" pitchFamily="18" charset="0"/>
              </a:rPr>
              <a:t>Abigborodo</a:t>
            </a:r>
            <a:r>
              <a:rPr lang="en-US" sz="2800" dirty="0" smtClean="0">
                <a:latin typeface="Times New Roman" pitchFamily="18" charset="0"/>
                <a:cs typeface="Times New Roman" pitchFamily="18" charset="0"/>
              </a:rPr>
              <a:t> community. Herein 	attached and marked </a:t>
            </a:r>
            <a:r>
              <a:rPr lang="en-US" sz="2800" dirty="0">
                <a:latin typeface="Times New Roman" pitchFamily="18" charset="0"/>
                <a:cs typeface="Times New Roman" pitchFamily="18" charset="0"/>
              </a:rPr>
              <a:t>as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Annexure </a:t>
            </a:r>
            <a:r>
              <a:rPr lang="en-US" sz="2800" b="1" dirty="0">
                <a:latin typeface="Times New Roman" pitchFamily="18" charset="0"/>
                <a:cs typeface="Times New Roman" pitchFamily="18" charset="0"/>
              </a:rPr>
              <a:t>4</a:t>
            </a:r>
            <a:r>
              <a:rPr lang="en-US" sz="2800" dirty="0">
                <a:latin typeface="Times New Roman" pitchFamily="18" charset="0"/>
                <a:cs typeface="Times New Roman" pitchFamily="18" charset="0"/>
              </a:rPr>
              <a:t> is a Sketch Map </a:t>
            </a:r>
            <a:r>
              <a:rPr lang="en-US" sz="2800" dirty="0" smtClean="0">
                <a:latin typeface="Times New Roman" pitchFamily="18" charset="0"/>
                <a:cs typeface="Times New Roman" pitchFamily="18" charset="0"/>
              </a:rPr>
              <a:t>	showing areas at 	</a:t>
            </a:r>
            <a:r>
              <a:rPr lang="en-US" sz="2800" b="1" dirty="0" smtClean="0">
                <a:latin typeface="Times New Roman" pitchFamily="18" charset="0"/>
                <a:cs typeface="Times New Roman" pitchFamily="18" charset="0"/>
              </a:rPr>
              <a:t>UTONYATSERE</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and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GBEKOKO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in </a:t>
            </a:r>
            <a:r>
              <a:rPr lang="en-US" sz="2800" b="1" dirty="0" err="1" smtClean="0">
                <a:latin typeface="Times New Roman" pitchFamily="18" charset="0"/>
                <a:cs typeface="Times New Roman" pitchFamily="18" charset="0"/>
              </a:rPr>
              <a:t>Ukpe-Sobo</a:t>
            </a:r>
            <a:r>
              <a:rPr lang="en-US" sz="2800" b="1" dirty="0" smtClean="0">
                <a:latin typeface="Times New Roman" pitchFamily="18" charset="0"/>
                <a:cs typeface="Times New Roman" pitchFamily="18" charset="0"/>
              </a:rPr>
              <a:t> 	Native Administration </a:t>
            </a:r>
            <a:r>
              <a:rPr lang="en-US" sz="2800" b="1" dirty="0">
                <a:latin typeface="Times New Roman" pitchFamily="18" charset="0"/>
                <a:cs typeface="Times New Roman" pitchFamily="18" charset="0"/>
              </a:rPr>
              <a:t>Forest </a:t>
            </a:r>
            <a:r>
              <a:rPr lang="en-US" sz="2800" b="1" dirty="0" smtClean="0">
                <a:latin typeface="Times New Roman" pitchFamily="18" charset="0"/>
                <a:cs typeface="Times New Roman" pitchFamily="18" charset="0"/>
              </a:rPr>
              <a:t>	Reserve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over </a:t>
            </a:r>
            <a:r>
              <a:rPr lang="en-US" sz="2800" dirty="0">
                <a:latin typeface="Times New Roman" pitchFamily="18" charset="0"/>
                <a:cs typeface="Times New Roman" pitchFamily="18" charset="0"/>
              </a:rPr>
              <a:t>which farming </a:t>
            </a:r>
            <a:r>
              <a:rPr lang="en-US" sz="2800" dirty="0" smtClean="0">
                <a:latin typeface="Times New Roman" pitchFamily="18" charset="0"/>
                <a:cs typeface="Times New Roman" pitchFamily="18" charset="0"/>
              </a:rPr>
              <a:t>	rights </a:t>
            </a:r>
            <a:r>
              <a:rPr lang="en-US" sz="2800" dirty="0">
                <a:latin typeface="Times New Roman" pitchFamily="18" charset="0"/>
                <a:cs typeface="Times New Roman" pitchFamily="18" charset="0"/>
              </a:rPr>
              <a:t>had </a:t>
            </a:r>
            <a:r>
              <a:rPr lang="en-US" sz="2800" dirty="0" smtClean="0">
                <a:latin typeface="Times New Roman" pitchFamily="18" charset="0"/>
                <a:cs typeface="Times New Roman" pitchFamily="18" charset="0"/>
              </a:rPr>
              <a:t>	been </a:t>
            </a:r>
            <a:r>
              <a:rPr lang="en-US" sz="2800" dirty="0">
                <a:latin typeface="Times New Roman" pitchFamily="18" charset="0"/>
                <a:cs typeface="Times New Roman" pitchFamily="18" charset="0"/>
              </a:rPr>
              <a:t>admitted and </a:t>
            </a:r>
            <a:r>
              <a:rPr lang="en-US" sz="2800" dirty="0" smtClean="0">
                <a:latin typeface="Times New Roman" pitchFamily="18" charset="0"/>
                <a:cs typeface="Times New Roman" pitchFamily="18" charset="0"/>
              </a:rPr>
              <a:t>	duly </a:t>
            </a:r>
            <a:r>
              <a:rPr lang="en-US" sz="2800" dirty="0">
                <a:latin typeface="Times New Roman" pitchFamily="18" charset="0"/>
                <a:cs typeface="Times New Roman" pitchFamily="18" charset="0"/>
              </a:rPr>
              <a:t>certified by the </a:t>
            </a:r>
            <a:r>
              <a:rPr lang="en-US" sz="2800" dirty="0" smtClean="0">
                <a:latin typeface="Times New Roman" pitchFamily="18" charset="0"/>
                <a:cs typeface="Times New Roman" pitchFamily="18" charset="0"/>
              </a:rPr>
              <a:t>National 	Archives</a:t>
            </a:r>
            <a:r>
              <a:rPr lang="en-US" sz="2800" dirty="0">
                <a:latin typeface="Times New Roman" pitchFamily="18" charset="0"/>
                <a:cs typeface="Times New Roman" pitchFamily="18" charset="0"/>
              </a:rPr>
              <a:t>, Ibadan.  </a:t>
            </a:r>
          </a:p>
        </p:txBody>
      </p:sp>
    </p:spTree>
    <p:extLst>
      <p:ext uri="{BB962C8B-B14F-4D97-AF65-F5344CB8AC3E}">
        <p14:creationId xmlns:p14="http://schemas.microsoft.com/office/powerpoint/2010/main" val="405565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 y="27940"/>
            <a:ext cx="5943600" cy="8354060"/>
          </a:xfrm>
          <a:prstGeom prst="rect">
            <a:avLst/>
          </a:prstGeom>
          <a:noFill/>
          <a:ln>
            <a:noFill/>
          </a:ln>
        </p:spPr>
      </p:pic>
    </p:spTree>
    <p:extLst>
      <p:ext uri="{BB962C8B-B14F-4D97-AF65-F5344CB8AC3E}">
        <p14:creationId xmlns:p14="http://schemas.microsoft.com/office/powerpoint/2010/main" val="778514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152400"/>
            <a:ext cx="6172200" cy="8710077"/>
          </a:xfrm>
          <a:prstGeom prst="rect">
            <a:avLst/>
          </a:prstGeom>
          <a:noFill/>
        </p:spPr>
        <p:txBody>
          <a:bodyPr wrap="square" rtlCol="0">
            <a:spAutoFit/>
          </a:bodyPr>
          <a:lstStyle/>
          <a:p>
            <a:pPr lvl="0" algn="just">
              <a:tabLst>
                <a:tab pos="685800" algn="l"/>
              </a:tabLst>
            </a:pPr>
            <a:r>
              <a:rPr lang="en-US" sz="2800" dirty="0" smtClean="0">
                <a:latin typeface="Times New Roman" pitchFamily="18" charset="0"/>
                <a:cs typeface="Times New Roman" pitchFamily="18" charset="0"/>
              </a:rPr>
              <a:t>15.	It </a:t>
            </a:r>
            <a:r>
              <a:rPr lang="en-US" sz="2800" dirty="0">
                <a:latin typeface="Times New Roman" pitchFamily="18" charset="0"/>
                <a:cs typeface="Times New Roman" pitchFamily="18" charset="0"/>
              </a:rPr>
              <a:t>is our further claim that after </a:t>
            </a:r>
            <a:r>
              <a:rPr lang="en-US" sz="2800" dirty="0" smtClean="0">
                <a:latin typeface="Times New Roman" pitchFamily="18" charset="0"/>
                <a:cs typeface="Times New Roman" pitchFamily="18" charset="0"/>
              </a:rPr>
              <a:t>	and/or </a:t>
            </a:r>
            <a:r>
              <a:rPr lang="en-US" sz="2800" dirty="0">
                <a:latin typeface="Times New Roman" pitchFamily="18" charset="0"/>
                <a:cs typeface="Times New Roman" pitchFamily="18" charset="0"/>
              </a:rPr>
              <a:t>before </a:t>
            </a:r>
            <a:r>
              <a:rPr lang="en-US" sz="2800" dirty="0" smtClean="0">
                <a:latin typeface="Times New Roman" pitchFamily="18" charset="0"/>
                <a:cs typeface="Times New Roman" pitchFamily="18" charset="0"/>
              </a:rPr>
              <a:t>	farming </a:t>
            </a:r>
            <a:r>
              <a:rPr lang="en-US" sz="2800" dirty="0">
                <a:latin typeface="Times New Roman" pitchFamily="18" charset="0"/>
                <a:cs typeface="Times New Roman" pitchFamily="18" charset="0"/>
              </a:rPr>
              <a:t>rights were </a:t>
            </a:r>
            <a:r>
              <a:rPr lang="en-US" sz="2800" dirty="0" smtClean="0">
                <a:latin typeface="Times New Roman" pitchFamily="18" charset="0"/>
                <a:cs typeface="Times New Roman" pitchFamily="18" charset="0"/>
              </a:rPr>
              <a:t>	granted </a:t>
            </a:r>
            <a:r>
              <a:rPr lang="en-US" sz="2800" dirty="0">
                <a:latin typeface="Times New Roman" pitchFamily="18" charset="0"/>
                <a:cs typeface="Times New Roman" pitchFamily="18" charset="0"/>
              </a:rPr>
              <a:t>to the people of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Abigborodo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community, a 	Memorandum </a:t>
            </a:r>
            <a:r>
              <a:rPr lang="en-US" sz="2800" dirty="0">
                <a:latin typeface="Times New Roman" pitchFamily="18" charset="0"/>
                <a:cs typeface="Times New Roman" pitchFamily="18" charset="0"/>
              </a:rPr>
              <a:t>was </a:t>
            </a:r>
            <a:r>
              <a:rPr lang="en-US" sz="2800" dirty="0" smtClean="0">
                <a:latin typeface="Times New Roman" pitchFamily="18" charset="0"/>
                <a:cs typeface="Times New Roman" pitchFamily="18" charset="0"/>
              </a:rPr>
              <a:t>	submitted </a:t>
            </a:r>
            <a:r>
              <a:rPr lang="en-US" sz="2800" dirty="0">
                <a:latin typeface="Times New Roman" pitchFamily="18" charset="0"/>
                <a:cs typeface="Times New Roman" pitchFamily="18" charset="0"/>
              </a:rPr>
              <a:t>by </a:t>
            </a:r>
            <a:r>
              <a:rPr lang="en-US" sz="2800" dirty="0" smtClean="0">
                <a:latin typeface="Times New Roman" pitchFamily="18" charset="0"/>
                <a:cs typeface="Times New Roman" pitchFamily="18" charset="0"/>
              </a:rPr>
              <a:t>t	he </a:t>
            </a:r>
            <a:r>
              <a:rPr lang="en-US" sz="2800" dirty="0">
                <a:latin typeface="Times New Roman" pitchFamily="18" charset="0"/>
                <a:cs typeface="Times New Roman" pitchFamily="18" charset="0"/>
              </a:rPr>
              <a:t>Resident Officer, Warri Province </a:t>
            </a:r>
            <a:r>
              <a:rPr lang="en-US" sz="2800" dirty="0" smtClean="0">
                <a:latin typeface="Times New Roman" pitchFamily="18" charset="0"/>
                <a:cs typeface="Times New Roman" pitchFamily="18" charset="0"/>
              </a:rPr>
              <a:t>	to </a:t>
            </a:r>
            <a:r>
              <a:rPr lang="en-US" sz="2800" dirty="0">
                <a:latin typeface="Times New Roman" pitchFamily="18" charset="0"/>
                <a:cs typeface="Times New Roman" pitchFamily="18" charset="0"/>
              </a:rPr>
              <a:t>the Secretary that it is not just </a:t>
            </a:r>
            <a:r>
              <a:rPr lang="en-US" sz="2800" dirty="0" smtClean="0">
                <a:latin typeface="Times New Roman" pitchFamily="18" charset="0"/>
                <a:cs typeface="Times New Roman" pitchFamily="18" charset="0"/>
              </a:rPr>
              <a:t>	enough </a:t>
            </a:r>
            <a:r>
              <a:rPr lang="en-US" sz="2800" dirty="0">
                <a:latin typeface="Times New Roman" pitchFamily="18" charset="0"/>
                <a:cs typeface="Times New Roman" pitchFamily="18" charset="0"/>
              </a:rPr>
              <a:t>to stop at </a:t>
            </a:r>
            <a:r>
              <a:rPr lang="en-US" sz="2800" dirty="0" smtClean="0">
                <a:latin typeface="Times New Roman" pitchFamily="18" charset="0"/>
                <a:cs typeface="Times New Roman" pitchFamily="18" charset="0"/>
              </a:rPr>
              <a:t>granting </a:t>
            </a:r>
            <a:r>
              <a:rPr lang="en-US" sz="2800" dirty="0">
                <a:latin typeface="Times New Roman" pitchFamily="18" charset="0"/>
                <a:cs typeface="Times New Roman" pitchFamily="18" charset="0"/>
              </a:rPr>
              <a:t>farming </a:t>
            </a:r>
            <a:r>
              <a:rPr lang="en-US" sz="2800" dirty="0" smtClean="0">
                <a:latin typeface="Times New Roman" pitchFamily="18" charset="0"/>
                <a:cs typeface="Times New Roman" pitchFamily="18" charset="0"/>
              </a:rPr>
              <a:t>	rights </a:t>
            </a:r>
            <a:r>
              <a:rPr lang="en-US" sz="2800" dirty="0">
                <a:latin typeface="Times New Roman" pitchFamily="18" charset="0"/>
                <a:cs typeface="Times New Roman" pitchFamily="18" charset="0"/>
              </a:rPr>
              <a:t>to the </a:t>
            </a:r>
            <a:r>
              <a:rPr lang="en-US" sz="2800" dirty="0" err="1">
                <a:latin typeface="Times New Roman" pitchFamily="18" charset="0"/>
                <a:cs typeface="Times New Roman" pitchFamily="18" charset="0"/>
              </a:rPr>
              <a:t>Abigborodo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community </a:t>
            </a:r>
            <a:r>
              <a:rPr lang="en-US" sz="2800" dirty="0">
                <a:latin typeface="Times New Roman" pitchFamily="18" charset="0"/>
                <a:cs typeface="Times New Roman" pitchFamily="18" charset="0"/>
              </a:rPr>
              <a:t>rather, the whole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GBEKOKO-	UTONYATSERE</a:t>
            </a:r>
            <a:r>
              <a:rPr lang="en-US" sz="2800" dirty="0" smtClean="0">
                <a:latin typeface="Times New Roman" pitchFamily="18" charset="0"/>
                <a:cs typeface="Times New Roman" pitchFamily="18" charset="0"/>
              </a:rPr>
              <a:t> 	lands </a:t>
            </a:r>
            <a:r>
              <a:rPr lang="en-US" sz="2800" dirty="0">
                <a:latin typeface="Times New Roman" pitchFamily="18" charset="0"/>
                <a:cs typeface="Times New Roman" pitchFamily="18" charset="0"/>
              </a:rPr>
              <a:t>should be excised and </a:t>
            </a:r>
            <a:r>
              <a:rPr lang="en-US" sz="2800" dirty="0" smtClean="0">
                <a:latin typeface="Times New Roman" pitchFamily="18" charset="0"/>
                <a:cs typeface="Times New Roman" pitchFamily="18" charset="0"/>
              </a:rPr>
              <a:t>	excluded </a:t>
            </a:r>
            <a:r>
              <a:rPr lang="en-US" sz="2800" dirty="0">
                <a:latin typeface="Times New Roman" pitchFamily="18" charset="0"/>
                <a:cs typeface="Times New Roman" pitchFamily="18" charset="0"/>
              </a:rPr>
              <a:t>from the reserve and that a </a:t>
            </a:r>
            <a:r>
              <a:rPr lang="en-US" sz="2800" dirty="0" smtClean="0">
                <a:latin typeface="Times New Roman" pitchFamily="18" charset="0"/>
                <a:cs typeface="Times New Roman" pitchFamily="18" charset="0"/>
              </a:rPr>
              <a:t>	proper 	demarcation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the said 	lands </a:t>
            </a:r>
            <a:r>
              <a:rPr lang="en-US" sz="2800" dirty="0">
                <a:latin typeface="Times New Roman" pitchFamily="18" charset="0"/>
                <a:cs typeface="Times New Roman" pitchFamily="18" charset="0"/>
              </a:rPr>
              <a:t>with a </a:t>
            </a:r>
            <a:r>
              <a:rPr lang="en-US" sz="2800" dirty="0" smtClean="0">
                <a:latin typeface="Times New Roman" pitchFamily="18" charset="0"/>
                <a:cs typeface="Times New Roman" pitchFamily="18" charset="0"/>
              </a:rPr>
              <a:t>	gazette and a 	notice </a:t>
            </a:r>
            <a:r>
              <a:rPr lang="en-US" sz="2800" dirty="0">
                <a:latin typeface="Times New Roman" pitchFamily="18" charset="0"/>
                <a:cs typeface="Times New Roman" pitchFamily="18" charset="0"/>
              </a:rPr>
              <a:t>of amendment </a:t>
            </a:r>
            <a:r>
              <a:rPr lang="en-US" sz="2800" dirty="0" smtClean="0">
                <a:latin typeface="Times New Roman" pitchFamily="18" charset="0"/>
                <a:cs typeface="Times New Roman" pitchFamily="18" charset="0"/>
              </a:rPr>
              <a:t>should </a:t>
            </a:r>
            <a:r>
              <a:rPr lang="en-US" sz="2800" dirty="0">
                <a:latin typeface="Times New Roman" pitchFamily="18" charset="0"/>
                <a:cs typeface="Times New Roman" pitchFamily="18" charset="0"/>
              </a:rPr>
              <a:t>be </a:t>
            </a:r>
            <a:r>
              <a:rPr lang="en-US" sz="2800" dirty="0" smtClean="0">
                <a:latin typeface="Times New Roman" pitchFamily="18" charset="0"/>
                <a:cs typeface="Times New Roman" pitchFamily="18" charset="0"/>
              </a:rPr>
              <a:t>	made </a:t>
            </a:r>
            <a:r>
              <a:rPr lang="en-US" sz="2800" dirty="0">
                <a:latin typeface="Times New Roman" pitchFamily="18" charset="0"/>
                <a:cs typeface="Times New Roman" pitchFamily="18" charset="0"/>
              </a:rPr>
              <a:t>in that </a:t>
            </a:r>
            <a:r>
              <a:rPr lang="en-US" sz="2800" dirty="0" smtClean="0">
                <a:latin typeface="Times New Roman" pitchFamily="18" charset="0"/>
                <a:cs typeface="Times New Roman" pitchFamily="18" charset="0"/>
              </a:rPr>
              <a:t>regard</a:t>
            </a:r>
            <a:r>
              <a:rPr lang="en-US" sz="2800" dirty="0">
                <a:latin typeface="Times New Roman" pitchFamily="18" charset="0"/>
                <a:cs typeface="Times New Roman" pitchFamily="18" charset="0"/>
              </a:rPr>
              <a:t>. The exact word </a:t>
            </a:r>
            <a:r>
              <a:rPr lang="en-US" sz="2800" dirty="0" smtClean="0">
                <a:latin typeface="Times New Roman" pitchFamily="18" charset="0"/>
                <a:cs typeface="Times New Roman" pitchFamily="18" charset="0"/>
              </a:rPr>
              <a:t>	of </a:t>
            </a:r>
            <a:r>
              <a:rPr lang="en-US" sz="2800" dirty="0">
                <a:latin typeface="Times New Roman" pitchFamily="18" charset="0"/>
                <a:cs typeface="Times New Roman" pitchFamily="18" charset="0"/>
              </a:rPr>
              <a:t>the Warri Province </a:t>
            </a:r>
            <a:r>
              <a:rPr lang="en-US" sz="2800" dirty="0" smtClean="0">
                <a:latin typeface="Times New Roman" pitchFamily="18" charset="0"/>
                <a:cs typeface="Times New Roman" pitchFamily="18" charset="0"/>
              </a:rPr>
              <a:t>Officer </a:t>
            </a:r>
            <a:r>
              <a:rPr lang="en-US" sz="2800" dirty="0">
                <a:latin typeface="Times New Roman" pitchFamily="18" charset="0"/>
                <a:cs typeface="Times New Roman" pitchFamily="18" charset="0"/>
              </a:rPr>
              <a:t>is </a:t>
            </a:r>
            <a:r>
              <a:rPr lang="en-US" sz="2800" dirty="0" smtClean="0">
                <a:latin typeface="Times New Roman" pitchFamily="18" charset="0"/>
                <a:cs typeface="Times New Roman" pitchFamily="18" charset="0"/>
              </a:rPr>
              <a:t>	herein </a:t>
            </a:r>
            <a:r>
              <a:rPr lang="en-US" sz="2800" dirty="0">
                <a:latin typeface="Times New Roman" pitchFamily="18" charset="0"/>
                <a:cs typeface="Times New Roman" pitchFamily="18" charset="0"/>
              </a:rPr>
              <a:t>replicated for the sake of </a:t>
            </a:r>
            <a:r>
              <a:rPr lang="en-US" sz="2800" dirty="0" smtClean="0">
                <a:latin typeface="Times New Roman" pitchFamily="18" charset="0"/>
                <a:cs typeface="Times New Roman" pitchFamily="18" charset="0"/>
              </a:rPr>
              <a:t>	emphasis and </a:t>
            </a:r>
            <a:r>
              <a:rPr lang="en-US" sz="2800" dirty="0">
                <a:latin typeface="Times New Roman" pitchFamily="18" charset="0"/>
                <a:cs typeface="Times New Roman" pitchFamily="18" charset="0"/>
              </a:rPr>
              <a:t>clarity:  </a:t>
            </a:r>
          </a:p>
        </p:txBody>
      </p:sp>
    </p:spTree>
    <p:extLst>
      <p:ext uri="{BB962C8B-B14F-4D97-AF65-F5344CB8AC3E}">
        <p14:creationId xmlns:p14="http://schemas.microsoft.com/office/powerpoint/2010/main" val="4048384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3530"/>
            <a:ext cx="6400800" cy="8556188"/>
          </a:xfrm>
          <a:prstGeom prst="rect">
            <a:avLst/>
          </a:prstGeom>
          <a:noFill/>
        </p:spPr>
        <p:txBody>
          <a:bodyPr wrap="square" rtlCol="0">
            <a:spAutoFit/>
          </a:bodyPr>
          <a:lstStyle/>
          <a:p>
            <a:pPr lvl="0" algn="just" fontAlgn="base"/>
            <a:r>
              <a:rPr lang="en-US" b="1" dirty="0" smtClean="0"/>
              <a:t>4.	</a:t>
            </a:r>
            <a:r>
              <a:rPr lang="en-US" sz="2800" b="1" dirty="0" smtClean="0">
                <a:latin typeface="Times New Roman" pitchFamily="18" charset="0"/>
                <a:cs typeface="Times New Roman" pitchFamily="18" charset="0"/>
              </a:rPr>
              <a:t>HISTORICAL </a:t>
            </a:r>
            <a:r>
              <a:rPr lang="en-US" sz="2800" b="1" dirty="0">
                <a:latin typeface="Times New Roman" pitchFamily="18" charset="0"/>
                <a:cs typeface="Times New Roman" pitchFamily="18" charset="0"/>
              </a:rPr>
              <a:t>FACTS: </a:t>
            </a:r>
            <a:r>
              <a:rPr lang="en-US" sz="2800" dirty="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The </a:t>
            </a:r>
            <a:r>
              <a:rPr lang="en-US" sz="2800" dirty="0" err="1">
                <a:latin typeface="Times New Roman" pitchFamily="18" charset="0"/>
                <a:cs typeface="Times New Roman" pitchFamily="18" charset="0"/>
              </a:rPr>
              <a:t>Abigborodo</a:t>
            </a:r>
            <a:r>
              <a:rPr lang="en-US" sz="2800" dirty="0">
                <a:latin typeface="Times New Roman" pitchFamily="18" charset="0"/>
                <a:cs typeface="Times New Roman" pitchFamily="18" charset="0"/>
              </a:rPr>
              <a:t> Community are </a:t>
            </a:r>
            <a:r>
              <a:rPr lang="en-US" sz="2800" dirty="0" smtClean="0">
                <a:latin typeface="Times New Roman" pitchFamily="18" charset="0"/>
                <a:cs typeface="Times New Roman" pitchFamily="18" charset="0"/>
              </a:rPr>
              <a:t>	descendants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IYATSERE 	EGHAREGBEMI</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who was </a:t>
            </a:r>
            <a:r>
              <a:rPr lang="en-US" sz="2800" dirty="0" smtClean="0">
                <a:latin typeface="Times New Roman" pitchFamily="18" charset="0"/>
                <a:cs typeface="Times New Roman" pitchFamily="18" charset="0"/>
              </a:rPr>
              <a:t>	a 	prominent </a:t>
            </a:r>
            <a:r>
              <a:rPr lang="en-US" sz="2800" dirty="0">
                <a:latin typeface="Times New Roman" pitchFamily="18" charset="0"/>
                <a:cs typeface="Times New Roman" pitchFamily="18" charset="0"/>
              </a:rPr>
              <a:t>Chief </a:t>
            </a:r>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Ojoye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Alema</a:t>
            </a:r>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in </a:t>
            </a:r>
            <a:r>
              <a:rPr lang="en-US" sz="2800" dirty="0" smtClean="0">
                <a:latin typeface="Times New Roman" pitchFamily="18" charset="0"/>
                <a:cs typeface="Times New Roman" pitchFamily="18" charset="0"/>
              </a:rPr>
              <a:t>	Warri 	Kingdom </a:t>
            </a:r>
            <a:r>
              <a:rPr lang="en-US" sz="2800" dirty="0">
                <a:latin typeface="Times New Roman" pitchFamily="18" charset="0"/>
                <a:cs typeface="Times New Roman" pitchFamily="18" charset="0"/>
              </a:rPr>
              <a:t>in the 17th Century. </a:t>
            </a:r>
            <a:r>
              <a:rPr lang="en-US" sz="2800" dirty="0" smtClean="0">
                <a:latin typeface="Times New Roman" pitchFamily="18" charset="0"/>
                <a:cs typeface="Times New Roman" pitchFamily="18" charset="0"/>
              </a:rPr>
              <a:t>	The 	</a:t>
            </a:r>
            <a:r>
              <a:rPr lang="en-US" sz="2800" b="1" dirty="0" smtClean="0">
                <a:latin typeface="Times New Roman" pitchFamily="18" charset="0"/>
                <a:cs typeface="Times New Roman" pitchFamily="18" charset="0"/>
              </a:rPr>
              <a:t>GBEKOKO-UTON-	IYATSERE</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was </a:t>
            </a:r>
            <a:r>
              <a:rPr lang="en-US" sz="2800" dirty="0" smtClean="0">
                <a:latin typeface="Times New Roman" pitchFamily="18" charset="0"/>
                <a:cs typeface="Times New Roman" pitchFamily="18" charset="0"/>
              </a:rPr>
              <a:t>	founded </a:t>
            </a:r>
            <a:r>
              <a:rPr lang="en-US" sz="2800" dirty="0">
                <a:latin typeface="Times New Roman" pitchFamily="18" charset="0"/>
                <a:cs typeface="Times New Roman" pitchFamily="18" charset="0"/>
              </a:rPr>
              <a:t>by the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IYATSEE </a:t>
            </a:r>
            <a:r>
              <a:rPr lang="en-US" sz="2800" b="1" dirty="0">
                <a:latin typeface="Times New Roman" pitchFamily="18" charset="0"/>
                <a:cs typeface="Times New Roman" pitchFamily="18" charset="0"/>
              </a:rPr>
              <a:t>EGHAREGBEMI</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who 	gave </a:t>
            </a:r>
            <a:r>
              <a:rPr lang="en-US" sz="2800" dirty="0">
                <a:latin typeface="Times New Roman" pitchFamily="18" charset="0"/>
                <a:cs typeface="Times New Roman" pitchFamily="18" charset="0"/>
              </a:rPr>
              <a:t>the portion of the </a:t>
            </a:r>
            <a:r>
              <a:rPr lang="en-US" sz="2800" dirty="0" smtClean="0">
                <a:latin typeface="Times New Roman" pitchFamily="18" charset="0"/>
                <a:cs typeface="Times New Roman" pitchFamily="18" charset="0"/>
              </a:rPr>
              <a:t>land </a:t>
            </a:r>
            <a:r>
              <a:rPr lang="en-US" sz="2800" dirty="0">
                <a:latin typeface="Times New Roman" pitchFamily="18" charset="0"/>
                <a:cs typeface="Times New Roman" pitchFamily="18" charset="0"/>
              </a:rPr>
              <a:t>known </a:t>
            </a:r>
            <a:r>
              <a:rPr lang="en-US" sz="2800" dirty="0" smtClean="0">
                <a:latin typeface="Times New Roman" pitchFamily="18" charset="0"/>
                <a:cs typeface="Times New Roman" pitchFamily="18" charset="0"/>
              </a:rPr>
              <a:t>	as </a:t>
            </a:r>
            <a:r>
              <a:rPr lang="en-US" sz="2800" b="1" dirty="0" smtClean="0">
                <a:latin typeface="Times New Roman" pitchFamily="18" charset="0"/>
                <a:cs typeface="Times New Roman" pitchFamily="18" charset="0"/>
              </a:rPr>
              <a:t>GBEKOKO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to his slave 	</a:t>
            </a:r>
            <a:r>
              <a:rPr lang="en-US" sz="2800" b="1" dirty="0" smtClean="0">
                <a:latin typeface="Times New Roman" pitchFamily="18" charset="0"/>
                <a:cs typeface="Times New Roman" pitchFamily="18" charset="0"/>
              </a:rPr>
              <a:t>‘</a:t>
            </a:r>
            <a:r>
              <a:rPr lang="en-US" sz="2800" b="1" dirty="0">
                <a:latin typeface="Times New Roman" pitchFamily="18" charset="0"/>
                <a:cs typeface="Times New Roman" pitchFamily="18" charset="0"/>
              </a:rPr>
              <a:t>EKOKO’</a:t>
            </a:r>
            <a:r>
              <a:rPr lang="en-US" sz="2800" dirty="0">
                <a:latin typeface="Times New Roman" pitchFamily="18" charset="0"/>
                <a:cs typeface="Times New Roman" pitchFamily="18" charset="0"/>
              </a:rPr>
              <a:t> to be </a:t>
            </a:r>
            <a:r>
              <a:rPr lang="en-US" sz="2800" dirty="0" smtClean="0">
                <a:latin typeface="Times New Roman" pitchFamily="18" charset="0"/>
                <a:cs typeface="Times New Roman" pitchFamily="18" charset="0"/>
              </a:rPr>
              <a:t>	farming </a:t>
            </a:r>
            <a:r>
              <a:rPr lang="en-US" sz="2800" dirty="0">
                <a:latin typeface="Times New Roman" pitchFamily="18" charset="0"/>
                <a:cs typeface="Times New Roman" pitchFamily="18" charset="0"/>
              </a:rPr>
              <a:t>on the </a:t>
            </a:r>
            <a:r>
              <a:rPr lang="en-US" sz="2800" dirty="0" smtClean="0">
                <a:latin typeface="Times New Roman" pitchFamily="18" charset="0"/>
                <a:cs typeface="Times New Roman" pitchFamily="18" charset="0"/>
              </a:rPr>
              <a:t>	said 	portion of land and 	remit </a:t>
            </a:r>
            <a:r>
              <a:rPr lang="en-US" sz="2800" dirty="0">
                <a:latin typeface="Times New Roman" pitchFamily="18" charset="0"/>
                <a:cs typeface="Times New Roman" pitchFamily="18" charset="0"/>
              </a:rPr>
              <a:t>a fraction of the proceeds of </a:t>
            </a: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farm </a:t>
            </a:r>
            <a:r>
              <a:rPr lang="en-US" sz="2800" dirty="0" smtClean="0">
                <a:latin typeface="Times New Roman" pitchFamily="18" charset="0"/>
                <a:cs typeface="Times New Roman" pitchFamily="18" charset="0"/>
              </a:rPr>
              <a:t>produce to </a:t>
            </a:r>
            <a:r>
              <a:rPr lang="en-US" sz="2800" dirty="0">
                <a:latin typeface="Times New Roman" pitchFamily="18" charset="0"/>
                <a:cs typeface="Times New Roman" pitchFamily="18" charset="0"/>
              </a:rPr>
              <a:t>his masters as </a:t>
            </a:r>
            <a:r>
              <a:rPr lang="en-US" sz="2800" dirty="0" smtClean="0">
                <a:latin typeface="Times New Roman" pitchFamily="18" charset="0"/>
                <a:cs typeface="Times New Roman" pitchFamily="18" charset="0"/>
              </a:rPr>
              <a:t>	tribute</a:t>
            </a:r>
            <a:r>
              <a:rPr lang="en-US" sz="2800" dirty="0">
                <a:latin typeface="Times New Roman" pitchFamily="18" charset="0"/>
                <a:cs typeface="Times New Roman" pitchFamily="18" charset="0"/>
              </a:rPr>
              <a:t>. It should </a:t>
            </a:r>
            <a:r>
              <a:rPr lang="en-US" sz="2800" dirty="0" smtClean="0">
                <a:latin typeface="Times New Roman" pitchFamily="18" charset="0"/>
                <a:cs typeface="Times New Roman" pitchFamily="18" charset="0"/>
              </a:rPr>
              <a:t>be </a:t>
            </a:r>
            <a:r>
              <a:rPr lang="en-US" sz="2800" dirty="0">
                <a:latin typeface="Times New Roman" pitchFamily="18" charset="0"/>
                <a:cs typeface="Times New Roman" pitchFamily="18" charset="0"/>
              </a:rPr>
              <a:t>noted that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UGBEKOKO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is an </a:t>
            </a:r>
            <a:r>
              <a:rPr lang="en-US" sz="2800" dirty="0" err="1" smtClean="0">
                <a:latin typeface="Times New Roman" pitchFamily="18" charset="0"/>
                <a:cs typeface="Times New Roman" pitchFamily="18" charset="0"/>
              </a:rPr>
              <a:t>Itsekiri</a:t>
            </a:r>
            <a:r>
              <a:rPr lang="en-US" sz="2800" dirty="0" smtClean="0">
                <a:latin typeface="Times New Roman" pitchFamily="18" charset="0"/>
                <a:cs typeface="Times New Roman" pitchFamily="18" charset="0"/>
              </a:rPr>
              <a:t> 	word which simply means 	</a:t>
            </a:r>
            <a:r>
              <a:rPr lang="en-US" sz="2800" b="1" dirty="0" smtClean="0">
                <a:latin typeface="Times New Roman" pitchFamily="18" charset="0"/>
                <a:cs typeface="Times New Roman" pitchFamily="18" charset="0"/>
              </a:rPr>
              <a:t>EKOKO’S </a:t>
            </a:r>
            <a:r>
              <a:rPr lang="en-US" sz="2800" b="1" dirty="0">
                <a:latin typeface="Times New Roman" pitchFamily="18" charset="0"/>
                <a:cs typeface="Times New Roman" pitchFamily="18" charset="0"/>
              </a:rPr>
              <a:t>FARM</a:t>
            </a:r>
            <a:r>
              <a:rPr lang="en-US" sz="2800" dirty="0">
                <a:latin typeface="Times New Roman" pitchFamily="18" charset="0"/>
                <a:cs typeface="Times New Roman" pitchFamily="18" charset="0"/>
              </a:rPr>
              <a:t>.  </a:t>
            </a:r>
          </a:p>
          <a:p>
            <a:pPr algn="just"/>
            <a:endParaRPr lang="en-US" dirty="0"/>
          </a:p>
        </p:txBody>
      </p:sp>
    </p:spTree>
    <p:extLst>
      <p:ext uri="{BB962C8B-B14F-4D97-AF65-F5344CB8AC3E}">
        <p14:creationId xmlns:p14="http://schemas.microsoft.com/office/powerpoint/2010/main" val="2852065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11200"/>
            <a:ext cx="6057900" cy="4524315"/>
          </a:xfrm>
          <a:prstGeom prst="rect">
            <a:avLst/>
          </a:prstGeom>
          <a:noFill/>
        </p:spPr>
        <p:txBody>
          <a:bodyPr wrap="square" rtlCol="0">
            <a:spAutoFit/>
          </a:bodyPr>
          <a:lstStyle/>
          <a:p>
            <a:pPr algn="just"/>
            <a:r>
              <a:rPr lang="en-US" sz="3200" b="1" dirty="0">
                <a:latin typeface="Times New Roman" pitchFamily="18" charset="0"/>
                <a:cs typeface="Times New Roman" pitchFamily="18" charset="0"/>
              </a:rPr>
              <a:t> “As regards (b) I prefer the </a:t>
            </a:r>
            <a:r>
              <a:rPr lang="en-US" sz="3200" b="1" dirty="0" err="1" smtClean="0">
                <a:latin typeface="Times New Roman" pitchFamily="18" charset="0"/>
                <a:cs typeface="Times New Roman" pitchFamily="18" charset="0"/>
              </a:rPr>
              <a:t>DistrictOfficer’s</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recommendation that these two enclaves be permanently excluded from the reserve for the reasons he gives. They will similarly require demarcation and gazette notice of amendment”  </a:t>
            </a:r>
            <a:endParaRPr lang="en-US" sz="3200" dirty="0">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54644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711200"/>
            <a:ext cx="6115050" cy="7478970"/>
          </a:xfrm>
          <a:prstGeom prst="rect">
            <a:avLst/>
          </a:prstGeom>
          <a:noFill/>
        </p:spPr>
        <p:txBody>
          <a:bodyPr wrap="square" rtlCol="0">
            <a:spAutoFit/>
          </a:bodyPr>
          <a:lstStyle/>
          <a:p>
            <a:pPr lvl="0" algn="just">
              <a:tabLst>
                <a:tab pos="685800" algn="l"/>
              </a:tabLst>
            </a:pPr>
            <a:r>
              <a:rPr lang="en-US" sz="3200" dirty="0" smtClean="0">
                <a:latin typeface="Times New Roman" pitchFamily="18" charset="0"/>
                <a:cs typeface="Times New Roman" pitchFamily="18" charset="0"/>
              </a:rPr>
              <a:t>16.	The above, further buttresses 	our claim that 	the 	said 	</a:t>
            </a:r>
            <a:r>
              <a:rPr lang="en-US" sz="3200" b="1" dirty="0" smtClean="0">
                <a:latin typeface="Times New Roman" pitchFamily="18" charset="0"/>
                <a:cs typeface="Times New Roman" pitchFamily="18" charset="0"/>
              </a:rPr>
              <a:t>GBEKOKOUTONYATSERE</a:t>
            </a:r>
            <a:r>
              <a:rPr lang="en-US" sz="3200" dirty="0" smtClean="0">
                <a:latin typeface="Times New Roman" pitchFamily="18" charset="0"/>
                <a:cs typeface="Times New Roman" pitchFamily="18" charset="0"/>
              </a:rPr>
              <a:t> 	land was actually de-reserved 	and given  back to the 	</a:t>
            </a:r>
            <a:r>
              <a:rPr lang="en-US" sz="3200" dirty="0" err="1" smtClean="0">
                <a:latin typeface="Times New Roman" pitchFamily="18" charset="0"/>
                <a:cs typeface="Times New Roman" pitchFamily="18" charset="0"/>
              </a:rPr>
              <a:t>Abigborodo</a:t>
            </a:r>
            <a:r>
              <a:rPr lang="en-US" sz="3200" dirty="0" smtClean="0">
                <a:latin typeface="Times New Roman" pitchFamily="18" charset="0"/>
                <a:cs typeface="Times New Roman" pitchFamily="18" charset="0"/>
              </a:rPr>
              <a:t> Community and 	that 	the said expanse of land 	was no longer part of the 	reserve. Herein 	attached and 	marked as </a:t>
            </a:r>
            <a:r>
              <a:rPr lang="en-US" sz="3200" b="1" dirty="0" smtClean="0">
                <a:latin typeface="Times New Roman" pitchFamily="18" charset="0"/>
                <a:cs typeface="Times New Roman" pitchFamily="18" charset="0"/>
              </a:rPr>
              <a:t>Annexure 5</a:t>
            </a:r>
            <a:r>
              <a:rPr lang="en-US" sz="3200" dirty="0" smtClean="0">
                <a:latin typeface="Times New Roman" pitchFamily="18" charset="0"/>
                <a:cs typeface="Times New Roman" pitchFamily="18" charset="0"/>
              </a:rPr>
              <a:t> is the 	Memorandum dated March 3, 	1941 to exclude (De-Reserve) 	</a:t>
            </a:r>
            <a:r>
              <a:rPr lang="en-US" sz="3200" b="1" dirty="0" smtClean="0">
                <a:latin typeface="Times New Roman" pitchFamily="18" charset="0"/>
                <a:cs typeface="Times New Roman" pitchFamily="18" charset="0"/>
              </a:rPr>
              <a:t>GBEKOKOUTONYATSERE</a:t>
            </a:r>
            <a:r>
              <a:rPr lang="en-US" sz="3200" dirty="0" smtClean="0">
                <a:latin typeface="Times New Roman" pitchFamily="18" charset="0"/>
                <a:cs typeface="Times New Roman" pitchFamily="18" charset="0"/>
              </a:rPr>
              <a:t> 	from the reserve duly certified 	by the National 	Archives</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181014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3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609688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 y="101601"/>
            <a:ext cx="6400800" cy="8940909"/>
          </a:xfrm>
          <a:prstGeom prst="rect">
            <a:avLst/>
          </a:prstGeom>
          <a:noFill/>
        </p:spPr>
        <p:txBody>
          <a:bodyPr wrap="square" rtlCol="0">
            <a:spAutoFit/>
          </a:bodyPr>
          <a:lstStyle/>
          <a:p>
            <a:pPr lvl="0" algn="just">
              <a:tabLst>
                <a:tab pos="400050" algn="l"/>
              </a:tabLst>
            </a:pPr>
            <a:r>
              <a:rPr lang="en-US" sz="2500" dirty="0" smtClean="0">
                <a:latin typeface="Times New Roman" pitchFamily="18" charset="0"/>
                <a:cs typeface="Times New Roman" pitchFamily="18" charset="0"/>
              </a:rPr>
              <a:t>17.	Sequel </a:t>
            </a:r>
            <a:r>
              <a:rPr lang="en-US" sz="2500" dirty="0">
                <a:latin typeface="Times New Roman" pitchFamily="18" charset="0"/>
                <a:cs typeface="Times New Roman" pitchFamily="18" charset="0"/>
              </a:rPr>
              <a:t>to the memorandum dated March </a:t>
            </a:r>
            <a:r>
              <a:rPr lang="en-US" sz="2500" dirty="0" smtClean="0">
                <a:latin typeface="Times New Roman" pitchFamily="18" charset="0"/>
                <a:cs typeface="Times New Roman" pitchFamily="18" charset="0"/>
              </a:rPr>
              <a:t>	3rd </a:t>
            </a:r>
            <a:r>
              <a:rPr lang="en-US" sz="2500" dirty="0">
                <a:latin typeface="Times New Roman" pitchFamily="18" charset="0"/>
                <a:cs typeface="Times New Roman" pitchFamily="18" charset="0"/>
              </a:rPr>
              <a:t>1941 to </a:t>
            </a:r>
            <a:r>
              <a:rPr lang="en-US" sz="2500" dirty="0" smtClean="0">
                <a:latin typeface="Times New Roman" pitchFamily="18" charset="0"/>
                <a:cs typeface="Times New Roman" pitchFamily="18" charset="0"/>
              </a:rPr>
              <a:t>exclude </a:t>
            </a:r>
            <a:r>
              <a:rPr lang="en-US" sz="2500" dirty="0">
                <a:latin typeface="Times New Roman" pitchFamily="18" charset="0"/>
                <a:cs typeface="Times New Roman" pitchFamily="18" charset="0"/>
              </a:rPr>
              <a:t>(</a:t>
            </a:r>
            <a:r>
              <a:rPr lang="en-US" sz="2500" dirty="0" smtClean="0">
                <a:latin typeface="Times New Roman" pitchFamily="18" charset="0"/>
                <a:cs typeface="Times New Roman" pitchFamily="18" charset="0"/>
              </a:rPr>
              <a:t>De-Reserve) the 	</a:t>
            </a:r>
            <a:r>
              <a:rPr lang="en-US" sz="2400" b="1" dirty="0" smtClean="0">
                <a:latin typeface="Times New Roman" pitchFamily="18" charset="0"/>
                <a:cs typeface="Times New Roman" pitchFamily="18" charset="0"/>
              </a:rPr>
              <a:t>GBEKOKO</a:t>
            </a:r>
            <a:r>
              <a:rPr lang="en-US" sz="25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UTONYATSERE</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lands </a:t>
            </a:r>
            <a:r>
              <a:rPr lang="en-US" sz="2500" dirty="0" smtClean="0">
                <a:latin typeface="Times New Roman" pitchFamily="18" charset="0"/>
                <a:cs typeface="Times New Roman" pitchFamily="18" charset="0"/>
              </a:rPr>
              <a:t>from 	the </a:t>
            </a:r>
            <a:r>
              <a:rPr lang="en-US" sz="2500" dirty="0">
                <a:latin typeface="Times New Roman" pitchFamily="18" charset="0"/>
                <a:cs typeface="Times New Roman" pitchFamily="18" charset="0"/>
              </a:rPr>
              <a:t>Reserve, a </a:t>
            </a:r>
            <a:r>
              <a:rPr lang="en-US" sz="2500" dirty="0" smtClean="0">
                <a:latin typeface="Times New Roman" pitchFamily="18" charset="0"/>
                <a:cs typeface="Times New Roman" pitchFamily="18" charset="0"/>
              </a:rPr>
              <a:t>minute of instruction from 	the </a:t>
            </a:r>
            <a:r>
              <a:rPr lang="en-US" sz="2500" dirty="0">
                <a:latin typeface="Times New Roman" pitchFamily="18" charset="0"/>
                <a:cs typeface="Times New Roman" pitchFamily="18" charset="0"/>
              </a:rPr>
              <a:t>Forest Department, </a:t>
            </a:r>
            <a:r>
              <a:rPr lang="en-US" sz="2500" dirty="0" err="1">
                <a:latin typeface="Times New Roman" pitchFamily="18" charset="0"/>
                <a:cs typeface="Times New Roman" pitchFamily="18" charset="0"/>
              </a:rPr>
              <a:t>Ubiaja</a:t>
            </a:r>
            <a:r>
              <a:rPr lang="en-US" sz="2500" dirty="0">
                <a:latin typeface="Times New Roman" pitchFamily="18" charset="0"/>
                <a:cs typeface="Times New Roman" pitchFamily="18" charset="0"/>
              </a:rPr>
              <a:t> with </a:t>
            </a:r>
            <a:r>
              <a:rPr lang="en-US" sz="2500" dirty="0" smtClean="0">
                <a:latin typeface="Times New Roman" pitchFamily="18" charset="0"/>
                <a:cs typeface="Times New Roman" pitchFamily="18" charset="0"/>
              </a:rPr>
              <a:t>file No</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1361 </a:t>
            </a:r>
            <a:r>
              <a:rPr lang="en-US" sz="2500" dirty="0">
                <a:latin typeface="Times New Roman" pitchFamily="18" charset="0"/>
                <a:cs typeface="Times New Roman" pitchFamily="18" charset="0"/>
              </a:rPr>
              <a:t>to the </a:t>
            </a:r>
            <a:r>
              <a:rPr lang="en-US" sz="2500" dirty="0" smtClean="0">
                <a:latin typeface="Times New Roman" pitchFamily="18" charset="0"/>
                <a:cs typeface="Times New Roman" pitchFamily="18" charset="0"/>
              </a:rPr>
              <a:t>Conservator of forest</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South-Central Circle</a:t>
            </a:r>
            <a:r>
              <a:rPr lang="en-US" sz="2500" dirty="0">
                <a:latin typeface="Times New Roman" pitchFamily="18" charset="0"/>
                <a:cs typeface="Times New Roman" pitchFamily="18" charset="0"/>
              </a:rPr>
              <a:t>, </a:t>
            </a:r>
            <a:r>
              <a:rPr lang="en-US" sz="2500" dirty="0" err="1" smtClean="0">
                <a:latin typeface="Times New Roman" pitchFamily="18" charset="0"/>
                <a:cs typeface="Times New Roman" pitchFamily="18" charset="0"/>
              </a:rPr>
              <a:t>Owo</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duly </a:t>
            </a:r>
            <a:r>
              <a:rPr lang="en-US" sz="2500" dirty="0" smtClean="0">
                <a:latin typeface="Times New Roman" pitchFamily="18" charset="0"/>
                <a:cs typeface="Times New Roman" pitchFamily="18" charset="0"/>
              </a:rPr>
              <a:t>signed 	by </a:t>
            </a:r>
            <a:r>
              <a:rPr lang="en-US" sz="2500" b="1" dirty="0">
                <a:latin typeface="Times New Roman" pitchFamily="18" charset="0"/>
                <a:cs typeface="Times New Roman" pitchFamily="18" charset="0"/>
              </a:rPr>
              <a:t>C. </a:t>
            </a:r>
            <a:r>
              <a:rPr lang="en-US" sz="2500" b="1" dirty="0" smtClean="0">
                <a:latin typeface="Times New Roman" pitchFamily="18" charset="0"/>
                <a:cs typeface="Times New Roman" pitchFamily="18" charset="0"/>
              </a:rPr>
              <a:t>	A WALKER</a:t>
            </a:r>
            <a:r>
              <a:rPr lang="en-US" sz="2500" b="1" dirty="0">
                <a:latin typeface="Times New Roman" pitchFamily="18" charset="0"/>
                <a:cs typeface="Times New Roman" pitchFamily="18" charset="0"/>
              </a:rPr>
              <a:t>,</a:t>
            </a:r>
            <a:r>
              <a:rPr lang="en-US" sz="2500" dirty="0">
                <a:latin typeface="Times New Roman" pitchFamily="18" charset="0"/>
                <a:cs typeface="Times New Roman" pitchFamily="18" charset="0"/>
              </a:rPr>
              <a:t> the </a:t>
            </a:r>
            <a:r>
              <a:rPr lang="en-US" sz="2500" dirty="0" smtClean="0">
                <a:latin typeface="Times New Roman" pitchFamily="18" charset="0"/>
                <a:cs typeface="Times New Roman" pitchFamily="18" charset="0"/>
              </a:rPr>
              <a:t>Provincial </a:t>
            </a:r>
            <a:r>
              <a:rPr lang="en-US" sz="2500" dirty="0">
                <a:latin typeface="Times New Roman" pitchFamily="18" charset="0"/>
                <a:cs typeface="Times New Roman" pitchFamily="18" charset="0"/>
              </a:rPr>
              <a:t>Forest </a:t>
            </a:r>
            <a:r>
              <a:rPr lang="en-US" sz="2500" dirty="0" smtClean="0">
                <a:latin typeface="Times New Roman" pitchFamily="18" charset="0"/>
                <a:cs typeface="Times New Roman" pitchFamily="18" charset="0"/>
              </a:rPr>
              <a:t>	Officer</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Ishan</a:t>
            </a:r>
            <a:r>
              <a:rPr lang="en-US" sz="2500" dirty="0">
                <a:latin typeface="Times New Roman" pitchFamily="18" charset="0"/>
                <a:cs typeface="Times New Roman" pitchFamily="18" charset="0"/>
              </a:rPr>
              <a:t> Area </a:t>
            </a:r>
            <a:r>
              <a:rPr lang="en-US" sz="2500" dirty="0" smtClean="0">
                <a:latin typeface="Times New Roman" pitchFamily="18" charset="0"/>
                <a:cs typeface="Times New Roman" pitchFamily="18" charset="0"/>
              </a:rPr>
              <a:t>dated </a:t>
            </a:r>
            <a:r>
              <a:rPr lang="en-US" sz="2500" dirty="0">
                <a:latin typeface="Times New Roman" pitchFamily="18" charset="0"/>
                <a:cs typeface="Times New Roman" pitchFamily="18" charset="0"/>
              </a:rPr>
              <a:t>2nd May, </a:t>
            </a:r>
            <a:r>
              <a:rPr lang="en-US" sz="2500" dirty="0" smtClean="0">
                <a:latin typeface="Times New Roman" pitchFamily="18" charset="0"/>
                <a:cs typeface="Times New Roman" pitchFamily="18" charset="0"/>
              </a:rPr>
              <a:t>1949 	wherein </a:t>
            </a:r>
            <a:r>
              <a:rPr lang="en-US" sz="2500" dirty="0">
                <a:latin typeface="Times New Roman" pitchFamily="18" charset="0"/>
                <a:cs typeface="Times New Roman" pitchFamily="18" charset="0"/>
              </a:rPr>
              <a:t>a proposal </a:t>
            </a:r>
            <a:r>
              <a:rPr lang="en-US" sz="2500" dirty="0" smtClean="0">
                <a:latin typeface="Times New Roman" pitchFamily="18" charset="0"/>
                <a:cs typeface="Times New Roman" pitchFamily="18" charset="0"/>
              </a:rPr>
              <a:t>was </a:t>
            </a:r>
            <a:r>
              <a:rPr lang="en-US" sz="2500" dirty="0">
                <a:latin typeface="Times New Roman" pitchFamily="18" charset="0"/>
                <a:cs typeface="Times New Roman" pitchFamily="18" charset="0"/>
              </a:rPr>
              <a:t>made for the </a:t>
            </a:r>
            <a:r>
              <a:rPr lang="en-US" sz="2500" dirty="0" smtClean="0">
                <a:latin typeface="Times New Roman" pitchFamily="18" charset="0"/>
                <a:cs typeface="Times New Roman" pitchFamily="18" charset="0"/>
              </a:rPr>
              <a:t>	constitution of </a:t>
            </a:r>
            <a:r>
              <a:rPr lang="en-US" sz="2500" dirty="0">
                <a:latin typeface="Times New Roman" pitchFamily="18" charset="0"/>
                <a:cs typeface="Times New Roman" pitchFamily="18" charset="0"/>
              </a:rPr>
              <a:t>the reserve and it mainly </a:t>
            </a:r>
            <a:r>
              <a:rPr lang="en-US" sz="2500" dirty="0" smtClean="0">
                <a:latin typeface="Times New Roman" pitchFamily="18" charset="0"/>
                <a:cs typeface="Times New Roman" pitchFamily="18" charset="0"/>
              </a:rPr>
              <a:t>	dealt </a:t>
            </a:r>
            <a:r>
              <a:rPr lang="en-US" sz="2500" dirty="0">
                <a:latin typeface="Times New Roman" pitchFamily="18" charset="0"/>
                <a:cs typeface="Times New Roman" pitchFamily="18" charset="0"/>
              </a:rPr>
              <a:t>on the excisions to be </a:t>
            </a:r>
            <a:r>
              <a:rPr lang="en-US" sz="2500" dirty="0" smtClean="0">
                <a:latin typeface="Times New Roman" pitchFamily="18" charset="0"/>
                <a:cs typeface="Times New Roman" pitchFamily="18" charset="0"/>
              </a:rPr>
              <a:t>made </a:t>
            </a:r>
            <a:r>
              <a:rPr lang="en-US" sz="2500" dirty="0">
                <a:latin typeface="Times New Roman" pitchFamily="18" charset="0"/>
                <a:cs typeface="Times New Roman" pitchFamily="18" charset="0"/>
              </a:rPr>
              <a:t>as it </a:t>
            </a:r>
            <a:r>
              <a:rPr lang="en-US" sz="2500" dirty="0" smtClean="0">
                <a:latin typeface="Times New Roman" pitchFamily="18" charset="0"/>
                <a:cs typeface="Times New Roman" pitchFamily="18" charset="0"/>
              </a:rPr>
              <a:t>	affect 	communities who </a:t>
            </a:r>
            <a:r>
              <a:rPr lang="en-US" sz="2500" dirty="0">
                <a:latin typeface="Times New Roman" pitchFamily="18" charset="0"/>
                <a:cs typeface="Times New Roman" pitchFamily="18" charset="0"/>
              </a:rPr>
              <a:t>are the owners </a:t>
            </a:r>
            <a:r>
              <a:rPr lang="en-US" sz="2500" dirty="0" smtClean="0">
                <a:latin typeface="Times New Roman" pitchFamily="18" charset="0"/>
                <a:cs typeface="Times New Roman" pitchFamily="18" charset="0"/>
              </a:rPr>
              <a:t>of </a:t>
            </a:r>
            <a:r>
              <a:rPr lang="en-US" sz="2500" dirty="0">
                <a:latin typeface="Times New Roman" pitchFamily="18" charset="0"/>
                <a:cs typeface="Times New Roman" pitchFamily="18" charset="0"/>
              </a:rPr>
              <a:t>the </a:t>
            </a:r>
            <a:r>
              <a:rPr lang="en-US" sz="2500" dirty="0" smtClean="0">
                <a:latin typeface="Times New Roman" pitchFamily="18" charset="0"/>
                <a:cs typeface="Times New Roman" pitchFamily="18" charset="0"/>
              </a:rPr>
              <a:t>land 	that </a:t>
            </a:r>
            <a:r>
              <a:rPr lang="en-US" sz="2500" dirty="0">
                <a:latin typeface="Times New Roman" pitchFamily="18" charset="0"/>
                <a:cs typeface="Times New Roman" pitchFamily="18" charset="0"/>
              </a:rPr>
              <a:t>make up the forest </a:t>
            </a:r>
            <a:r>
              <a:rPr lang="en-US" sz="2500" dirty="0" smtClean="0">
                <a:latin typeface="Times New Roman" pitchFamily="18" charset="0"/>
                <a:cs typeface="Times New Roman" pitchFamily="18" charset="0"/>
              </a:rPr>
              <a:t>reserve </a:t>
            </a:r>
            <a:r>
              <a:rPr lang="en-US" sz="2500" dirty="0">
                <a:latin typeface="Times New Roman" pitchFamily="18" charset="0"/>
                <a:cs typeface="Times New Roman" pitchFamily="18" charset="0"/>
              </a:rPr>
              <a:t>particularly as </a:t>
            </a:r>
            <a:r>
              <a:rPr lang="en-US" sz="2500" dirty="0" smtClean="0">
                <a:latin typeface="Times New Roman" pitchFamily="18" charset="0"/>
                <a:cs typeface="Times New Roman" pitchFamily="18" charset="0"/>
              </a:rPr>
              <a:t>	it affects </a:t>
            </a:r>
            <a:r>
              <a:rPr lang="en-US" sz="2500" dirty="0">
                <a:latin typeface="Times New Roman" pitchFamily="18" charset="0"/>
                <a:cs typeface="Times New Roman" pitchFamily="18" charset="0"/>
              </a:rPr>
              <a:t>the </a:t>
            </a:r>
            <a:r>
              <a:rPr lang="en-US" sz="2500" dirty="0" err="1" smtClean="0">
                <a:latin typeface="Times New Roman" pitchFamily="18" charset="0"/>
                <a:cs typeface="Times New Roman" pitchFamily="18" charset="0"/>
              </a:rPr>
              <a:t>Abigborodo</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community </a:t>
            </a:r>
            <a:r>
              <a:rPr lang="en-US" sz="2500" dirty="0" smtClean="0">
                <a:latin typeface="Times New Roman" pitchFamily="18" charset="0"/>
                <a:cs typeface="Times New Roman" pitchFamily="18" charset="0"/>
              </a:rPr>
              <a:t>and it 	was agreed that the </a:t>
            </a:r>
            <a:r>
              <a:rPr lang="en-US" sz="2400" b="1" dirty="0" smtClean="0">
                <a:latin typeface="Times New Roman" pitchFamily="18" charset="0"/>
                <a:cs typeface="Times New Roman" pitchFamily="18" charset="0"/>
              </a:rPr>
              <a:t>GBEKOKO</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UTONYATSERE</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lands of </a:t>
            </a:r>
            <a:r>
              <a:rPr lang="en-US" sz="2500" dirty="0" err="1" smtClean="0">
                <a:latin typeface="Times New Roman" pitchFamily="18" charset="0"/>
                <a:cs typeface="Times New Roman" pitchFamily="18" charset="0"/>
              </a:rPr>
              <a:t>Abigborodo</a:t>
            </a:r>
            <a:r>
              <a:rPr lang="en-US" sz="2500" dirty="0" smtClean="0">
                <a:latin typeface="Times New Roman" pitchFamily="18" charset="0"/>
                <a:cs typeface="Times New Roman" pitchFamily="18" charset="0"/>
              </a:rPr>
              <a:t> 	community </a:t>
            </a:r>
            <a:r>
              <a:rPr lang="en-US" sz="2500" dirty="0">
                <a:latin typeface="Times New Roman" pitchFamily="18" charset="0"/>
                <a:cs typeface="Times New Roman" pitchFamily="18" charset="0"/>
              </a:rPr>
              <a:t>be cut </a:t>
            </a:r>
            <a:r>
              <a:rPr lang="en-US" sz="2500" dirty="0" smtClean="0">
                <a:latin typeface="Times New Roman" pitchFamily="18" charset="0"/>
                <a:cs typeface="Times New Roman" pitchFamily="18" charset="0"/>
              </a:rPr>
              <a:t>out </a:t>
            </a:r>
            <a:r>
              <a:rPr lang="en-US" sz="2500" dirty="0">
                <a:latin typeface="Times New Roman" pitchFamily="18" charset="0"/>
                <a:cs typeface="Times New Roman" pitchFamily="18" charset="0"/>
              </a:rPr>
              <a:t>as an enclave from </a:t>
            </a:r>
            <a:r>
              <a:rPr lang="en-US" sz="2500" dirty="0" smtClean="0">
                <a:latin typeface="Times New Roman" pitchFamily="18" charset="0"/>
                <a:cs typeface="Times New Roman" pitchFamily="18" charset="0"/>
              </a:rPr>
              <a:t>	the </a:t>
            </a:r>
            <a:r>
              <a:rPr lang="en-US" sz="2500" dirty="0">
                <a:latin typeface="Times New Roman" pitchFamily="18" charset="0"/>
                <a:cs typeface="Times New Roman" pitchFamily="18" charset="0"/>
              </a:rPr>
              <a:t>forest </a:t>
            </a:r>
            <a:r>
              <a:rPr lang="en-US" sz="2500" dirty="0" smtClean="0">
                <a:latin typeface="Times New Roman" pitchFamily="18" charset="0"/>
                <a:cs typeface="Times New Roman" pitchFamily="18" charset="0"/>
              </a:rPr>
              <a:t>reserve. Herein </a:t>
            </a:r>
            <a:r>
              <a:rPr lang="en-US" sz="2500" dirty="0">
                <a:latin typeface="Times New Roman" pitchFamily="18" charset="0"/>
                <a:cs typeface="Times New Roman" pitchFamily="18" charset="0"/>
              </a:rPr>
              <a:t>attached </a:t>
            </a:r>
            <a:r>
              <a:rPr lang="en-US" sz="2500" dirty="0" smtClean="0">
                <a:latin typeface="Times New Roman" pitchFamily="18" charset="0"/>
                <a:cs typeface="Times New Roman" pitchFamily="18" charset="0"/>
              </a:rPr>
              <a:t>and 	marked </a:t>
            </a:r>
            <a:r>
              <a:rPr lang="en-US" sz="2500" dirty="0">
                <a:latin typeface="Times New Roman" pitchFamily="18" charset="0"/>
                <a:cs typeface="Times New Roman" pitchFamily="18" charset="0"/>
              </a:rPr>
              <a:t>as </a:t>
            </a:r>
            <a:r>
              <a:rPr lang="en-US" sz="2500" b="1" dirty="0">
                <a:latin typeface="Times New Roman" pitchFamily="18" charset="0"/>
                <a:cs typeface="Times New Roman" pitchFamily="18" charset="0"/>
              </a:rPr>
              <a:t>Annexure 6</a:t>
            </a:r>
            <a:r>
              <a:rPr lang="en-US" sz="2500" dirty="0">
                <a:latin typeface="Times New Roman" pitchFamily="18" charset="0"/>
                <a:cs typeface="Times New Roman" pitchFamily="18" charset="0"/>
              </a:rPr>
              <a:t> is the said Minute </a:t>
            </a:r>
            <a:r>
              <a:rPr lang="en-US" sz="2500" dirty="0" smtClean="0">
                <a:latin typeface="Times New Roman" pitchFamily="18" charset="0"/>
                <a:cs typeface="Times New Roman" pitchFamily="18" charset="0"/>
              </a:rPr>
              <a:t>	of </a:t>
            </a:r>
            <a:r>
              <a:rPr lang="en-US" sz="2500" dirty="0">
                <a:latin typeface="Times New Roman" pitchFamily="18" charset="0"/>
                <a:cs typeface="Times New Roman" pitchFamily="18" charset="0"/>
              </a:rPr>
              <a:t>Instruction </a:t>
            </a:r>
            <a:r>
              <a:rPr lang="en-US" sz="2500" dirty="0" smtClean="0">
                <a:latin typeface="Times New Roman" pitchFamily="18" charset="0"/>
                <a:cs typeface="Times New Roman" pitchFamily="18" charset="0"/>
              </a:rPr>
              <a:t>from </a:t>
            </a:r>
            <a:r>
              <a:rPr lang="en-US" sz="2500" dirty="0">
                <a:latin typeface="Times New Roman" pitchFamily="18" charset="0"/>
                <a:cs typeface="Times New Roman" pitchFamily="18" charset="0"/>
              </a:rPr>
              <a:t>the Provincial Officer </a:t>
            </a:r>
            <a:r>
              <a:rPr lang="en-US" sz="2500" dirty="0" smtClean="0">
                <a:latin typeface="Times New Roman" pitchFamily="18" charset="0"/>
                <a:cs typeface="Times New Roman" pitchFamily="18" charset="0"/>
              </a:rPr>
              <a:t>	dated </a:t>
            </a:r>
            <a:r>
              <a:rPr lang="en-US" sz="2500" dirty="0">
                <a:latin typeface="Times New Roman" pitchFamily="18" charset="0"/>
                <a:cs typeface="Times New Roman" pitchFamily="18" charset="0"/>
              </a:rPr>
              <a:t>2nd May, 1949 duly </a:t>
            </a:r>
            <a:r>
              <a:rPr lang="en-US" sz="2500" dirty="0" smtClean="0">
                <a:latin typeface="Times New Roman" pitchFamily="18" charset="0"/>
                <a:cs typeface="Times New Roman" pitchFamily="18" charset="0"/>
              </a:rPr>
              <a:t>certified </a:t>
            </a:r>
            <a:r>
              <a:rPr lang="en-US" sz="2500" dirty="0">
                <a:latin typeface="Times New Roman" pitchFamily="18" charset="0"/>
                <a:cs typeface="Times New Roman" pitchFamily="18" charset="0"/>
              </a:rPr>
              <a:t>by the </a:t>
            </a:r>
            <a:r>
              <a:rPr lang="en-US" sz="2500" dirty="0" smtClean="0">
                <a:latin typeface="Times New Roman" pitchFamily="18" charset="0"/>
                <a:cs typeface="Times New Roman" pitchFamily="18" charset="0"/>
              </a:rPr>
              <a:t>	National </a:t>
            </a:r>
            <a:r>
              <a:rPr lang="en-US" sz="2500" dirty="0">
                <a:latin typeface="Times New Roman" pitchFamily="18" charset="0"/>
                <a:cs typeface="Times New Roman" pitchFamily="18" charset="0"/>
              </a:rPr>
              <a:t>Archives.  </a:t>
            </a:r>
          </a:p>
        </p:txBody>
      </p:sp>
    </p:spTree>
    <p:extLst>
      <p:ext uri="{BB962C8B-B14F-4D97-AF65-F5344CB8AC3E}">
        <p14:creationId xmlns:p14="http://schemas.microsoft.com/office/powerpoint/2010/main" val="3653621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 1-9_0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440514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R 6-9_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068669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XUR 6-9_0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751202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NXUR 6-9_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707322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609601"/>
            <a:ext cx="6286500" cy="8094524"/>
          </a:xfrm>
          <a:prstGeom prst="rect">
            <a:avLst/>
          </a:prstGeom>
          <a:noFill/>
        </p:spPr>
        <p:txBody>
          <a:bodyPr wrap="square" rtlCol="0">
            <a:spAutoFit/>
          </a:bodyPr>
          <a:lstStyle/>
          <a:p>
            <a:pPr lvl="0" algn="just">
              <a:tabLst>
                <a:tab pos="742950" algn="l"/>
              </a:tabLst>
            </a:pPr>
            <a:r>
              <a:rPr lang="en-US" sz="2000" dirty="0" smtClean="0">
                <a:latin typeface="Times New Roman" pitchFamily="18" charset="0"/>
                <a:cs typeface="Times New Roman" pitchFamily="18" charset="0"/>
              </a:rPr>
              <a:t>18.	It is our further submission that </a:t>
            </a:r>
            <a:r>
              <a:rPr lang="en-US" sz="2000" b="1" dirty="0" smtClean="0">
                <a:latin typeface="Times New Roman" pitchFamily="18" charset="0"/>
                <a:cs typeface="Times New Roman" pitchFamily="18" charset="0"/>
              </a:rPr>
              <a:t>GBEKOKO-	UTONYATSERE</a:t>
            </a:r>
            <a:r>
              <a:rPr lang="en-US" sz="2000" dirty="0" smtClean="0">
                <a:latin typeface="Times New Roman" pitchFamily="18" charset="0"/>
                <a:cs typeface="Times New Roman" pitchFamily="18" charset="0"/>
              </a:rPr>
              <a:t> is no longer part of the Forest 	Reserve having been excised and / or de-reserved as 	an enclave and no longer part of the </a:t>
            </a:r>
            <a:r>
              <a:rPr lang="en-US" sz="2000" b="1" dirty="0" err="1" smtClean="0">
                <a:latin typeface="Times New Roman" pitchFamily="18" charset="0"/>
                <a:cs typeface="Times New Roman" pitchFamily="18" charset="0"/>
              </a:rPr>
              <a:t>Ukpe-Sobo</a:t>
            </a:r>
            <a:r>
              <a:rPr lang="en-US" sz="2000" b="1" dirty="0" smtClean="0">
                <a:latin typeface="Times New Roman" pitchFamily="18" charset="0"/>
                <a:cs typeface="Times New Roman" pitchFamily="18" charset="0"/>
              </a:rPr>
              <a:t> 	Native Administration Forest Reserve</a:t>
            </a:r>
            <a:r>
              <a:rPr lang="en-US" sz="2000" dirty="0" smtClean="0">
                <a:latin typeface="Times New Roman" pitchFamily="18" charset="0"/>
                <a:cs typeface="Times New Roman" pitchFamily="18" charset="0"/>
              </a:rPr>
              <a:t>. An order 	was made under the Forest Ordinance (Cap75) 	known as the </a:t>
            </a:r>
            <a:r>
              <a:rPr lang="en-US" sz="2000" b="1" dirty="0" smtClean="0">
                <a:latin typeface="Times New Roman" pitchFamily="18" charset="0"/>
                <a:cs typeface="Times New Roman" pitchFamily="18" charset="0"/>
              </a:rPr>
              <a:t>Western </a:t>
            </a:r>
            <a:r>
              <a:rPr lang="en-US" sz="2000" b="1" dirty="0" err="1" smtClean="0">
                <a:latin typeface="Times New Roman" pitchFamily="18" charset="0"/>
                <a:cs typeface="Times New Roman" pitchFamily="18" charset="0"/>
              </a:rPr>
              <a:t>Urhobo</a:t>
            </a:r>
            <a:r>
              <a:rPr lang="en-US" sz="2000" b="1" dirty="0" smtClean="0">
                <a:latin typeface="Times New Roman" pitchFamily="18" charset="0"/>
                <a:cs typeface="Times New Roman" pitchFamily="18" charset="0"/>
              </a:rPr>
              <a:t> District Native 	Authority Forest Reserve (</a:t>
            </a:r>
            <a:r>
              <a:rPr lang="en-US" sz="2000" b="1" dirty="0" err="1" smtClean="0">
                <a:latin typeface="Times New Roman" pitchFamily="18" charset="0"/>
                <a:cs typeface="Times New Roman" pitchFamily="18" charset="0"/>
              </a:rPr>
              <a:t>Ukpe-Sobo</a:t>
            </a:r>
            <a:r>
              <a:rPr lang="en-US" sz="2000" b="1" dirty="0" smtClean="0">
                <a:latin typeface="Times New Roman" pitchFamily="18" charset="0"/>
                <a:cs typeface="Times New Roman" pitchFamily="18" charset="0"/>
              </a:rPr>
              <a:t> Forest) 	(Amendment) Order</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1952</a:t>
            </a:r>
            <a:r>
              <a:rPr lang="en-US" sz="2000" dirty="0" smtClean="0">
                <a:latin typeface="Times New Roman" pitchFamily="18" charset="0"/>
                <a:cs typeface="Times New Roman" pitchFamily="18" charset="0"/>
              </a:rPr>
              <a:t> wherein the </a:t>
            </a:r>
            <a:r>
              <a:rPr lang="en-US" sz="2000" b="1" dirty="0" smtClean="0">
                <a:latin typeface="Times New Roman" pitchFamily="18" charset="0"/>
                <a:cs typeface="Times New Roman" pitchFamily="18" charset="0"/>
              </a:rPr>
              <a:t>Order No. 	33 of 1933</a:t>
            </a:r>
            <a:r>
              <a:rPr lang="en-US" sz="2000" dirty="0" smtClean="0">
                <a:latin typeface="Times New Roman" pitchFamily="18" charset="0"/>
                <a:cs typeface="Times New Roman" pitchFamily="18" charset="0"/>
              </a:rPr>
              <a:t> was further revised and modified by 	revoking the first and the second schedules thereto 	and substituted same with as provided by the 1952 	Order. The said Order of 1952 is very detailed as to 	the size and boundaries of the excised and de-	reserved expanse of lands were clearly shown and 	described particularly the </a:t>
            </a:r>
            <a:r>
              <a:rPr lang="en-US" sz="2000" b="1" dirty="0" smtClean="0">
                <a:latin typeface="Times New Roman" pitchFamily="18" charset="0"/>
                <a:cs typeface="Times New Roman" pitchFamily="18" charset="0"/>
              </a:rPr>
              <a:t>GBEKOKO-	UTONYATSERE</a:t>
            </a:r>
            <a:r>
              <a:rPr lang="en-US" sz="2000" dirty="0" smtClean="0">
                <a:latin typeface="Times New Roman" pitchFamily="18" charset="0"/>
                <a:cs typeface="Times New Roman" pitchFamily="18" charset="0"/>
              </a:rPr>
              <a:t> lands of </a:t>
            </a:r>
            <a:r>
              <a:rPr lang="en-US" sz="2000" dirty="0" err="1" smtClean="0">
                <a:latin typeface="Times New Roman" pitchFamily="18" charset="0"/>
                <a:cs typeface="Times New Roman" pitchFamily="18" charset="0"/>
              </a:rPr>
              <a:t>Abigborodo</a:t>
            </a:r>
            <a:r>
              <a:rPr lang="en-US" sz="2000" dirty="0" smtClean="0">
                <a:latin typeface="Times New Roman" pitchFamily="18" charset="0"/>
                <a:cs typeface="Times New Roman" pitchFamily="18" charset="0"/>
              </a:rPr>
              <a:t> community. 	We humbly refer the Judicial Panel to the first 	schedule of the Order of 1952, wherein the said size 	and boundaries was properly delineated and 	described. Find attached herein and marked as 	</a:t>
            </a:r>
            <a:r>
              <a:rPr lang="en-US" sz="2000" b="1" dirty="0" smtClean="0">
                <a:latin typeface="Times New Roman" pitchFamily="18" charset="0"/>
                <a:cs typeface="Times New Roman" pitchFamily="18" charset="0"/>
              </a:rPr>
              <a:t>Annexure 7</a:t>
            </a:r>
            <a:r>
              <a:rPr lang="en-US" sz="2000" dirty="0" smtClean="0">
                <a:latin typeface="Times New Roman" pitchFamily="18" charset="0"/>
                <a:cs typeface="Times New Roman" pitchFamily="18" charset="0"/>
              </a:rPr>
              <a:t> and duly Certified by the National 	Archives the said Order of 1952 which was duly 	</a:t>
            </a:r>
            <a:r>
              <a:rPr lang="en-US" sz="2000" dirty="0" err="1" smtClean="0">
                <a:latin typeface="Times New Roman" pitchFamily="18" charset="0"/>
                <a:cs typeface="Times New Roman" pitchFamily="18" charset="0"/>
              </a:rPr>
              <a:t>gazzetted</a:t>
            </a:r>
            <a:r>
              <a:rPr lang="en-US" sz="2000" dirty="0" smtClean="0">
                <a:latin typeface="Times New Roman" pitchFamily="18" charset="0"/>
                <a:cs typeface="Times New Roman" pitchFamily="18" charset="0"/>
              </a:rPr>
              <a:t> under the Western Region of Nigeria 	Gazette No. 18 of the 17th of August, 1952.  </a:t>
            </a:r>
          </a:p>
          <a:p>
            <a:pPr algn="just"/>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674881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63371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016001"/>
            <a:ext cx="6115050" cy="5016758"/>
          </a:xfrm>
          <a:prstGeom prst="rect">
            <a:avLst/>
          </a:prstGeom>
          <a:noFill/>
        </p:spPr>
        <p:txBody>
          <a:bodyPr wrap="square" rtlCol="0">
            <a:spAutoFit/>
          </a:bodyPr>
          <a:lstStyle/>
          <a:p>
            <a:pPr lvl="0" algn="just"/>
            <a:r>
              <a:rPr lang="en-US" sz="3200" dirty="0" smtClean="0">
                <a:latin typeface="Times New Roman" pitchFamily="18" charset="0"/>
                <a:cs typeface="Times New Roman" pitchFamily="18" charset="0"/>
              </a:rPr>
              <a:t>5.	The </a:t>
            </a:r>
            <a:r>
              <a:rPr lang="en-US" sz="3200" b="1" dirty="0">
                <a:latin typeface="Times New Roman" pitchFamily="18" charset="0"/>
                <a:cs typeface="Times New Roman" pitchFamily="18" charset="0"/>
              </a:rPr>
              <a:t>UTON-IYATSERE</a:t>
            </a:r>
            <a:r>
              <a:rPr lang="en-US" sz="3200" dirty="0">
                <a:latin typeface="Times New Roman" pitchFamily="18" charset="0"/>
                <a:cs typeface="Times New Roman" pitchFamily="18" charset="0"/>
              </a:rPr>
              <a:t> portion of the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Abigborodo</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land was founded by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IYASERE </a:t>
            </a:r>
            <a:r>
              <a:rPr lang="en-US" sz="3200" b="1" dirty="0">
                <a:latin typeface="Times New Roman" pitchFamily="18" charset="0"/>
                <a:cs typeface="Times New Roman" pitchFamily="18" charset="0"/>
              </a:rPr>
              <a:t>EGHAREGBEMI</a:t>
            </a:r>
            <a:r>
              <a:rPr lang="en-US" sz="3200" dirty="0">
                <a:latin typeface="Times New Roman" pitchFamily="18" charset="0"/>
                <a:cs typeface="Times New Roman" pitchFamily="18" charset="0"/>
              </a:rPr>
              <a:t> which was </a:t>
            </a:r>
            <a:r>
              <a:rPr lang="en-US" sz="3200" dirty="0" smtClean="0">
                <a:latin typeface="Times New Roman" pitchFamily="18" charset="0"/>
                <a:cs typeface="Times New Roman" pitchFamily="18" charset="0"/>
              </a:rPr>
              <a:t>	also </a:t>
            </a:r>
            <a:r>
              <a:rPr lang="en-US" sz="3200" dirty="0">
                <a:latin typeface="Times New Roman" pitchFamily="18" charset="0"/>
                <a:cs typeface="Times New Roman" pitchFamily="18" charset="0"/>
              </a:rPr>
              <a:t>inherited by his grandson, late </a:t>
            </a:r>
            <a:r>
              <a:rPr lang="en-US" sz="3200" b="1" dirty="0">
                <a:latin typeface="Times New Roman" pitchFamily="18" charset="0"/>
                <a:cs typeface="Times New Roman" pitchFamily="18" charset="0"/>
              </a:rPr>
              <a:t>CHIEF </a:t>
            </a:r>
            <a:r>
              <a:rPr lang="en-US" sz="3200" b="1" dirty="0" smtClean="0">
                <a:latin typeface="Times New Roman" pitchFamily="18" charset="0"/>
                <a:cs typeface="Times New Roman" pitchFamily="18" charset="0"/>
              </a:rPr>
              <a:t>	UMUEGBE </a:t>
            </a:r>
            <a:r>
              <a:rPr lang="en-US" sz="3200" b="1" dirty="0">
                <a:latin typeface="Times New Roman" pitchFamily="18" charset="0"/>
                <a:cs typeface="Times New Roman" pitchFamily="18" charset="0"/>
              </a:rPr>
              <a:t>OGHEGHE</a:t>
            </a:r>
            <a:r>
              <a:rPr lang="en-US" sz="3200" dirty="0">
                <a:latin typeface="Times New Roman" pitchFamily="18" charset="0"/>
                <a:cs typeface="Times New Roman" pitchFamily="18" charset="0"/>
              </a:rPr>
              <a:t>. The word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UTON-IYATSERE</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simply means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a:t>
            </a:r>
            <a:r>
              <a:rPr lang="en-US" sz="3200" b="1" dirty="0">
                <a:latin typeface="Times New Roman" pitchFamily="18" charset="0"/>
                <a:cs typeface="Times New Roman" pitchFamily="18" charset="0"/>
              </a:rPr>
              <a:t>IYATSERE CREEK’’</a:t>
            </a:r>
            <a:r>
              <a:rPr lang="en-US" sz="3200" dirty="0">
                <a:latin typeface="Times New Roman" pitchFamily="18" charset="0"/>
                <a:cs typeface="Times New Roman" pitchFamily="18" charset="0"/>
              </a:rPr>
              <a:t>. </a:t>
            </a: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066272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900215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833133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nux 6-9_0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001937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711201"/>
            <a:ext cx="6115050" cy="7109639"/>
          </a:xfrm>
          <a:prstGeom prst="rect">
            <a:avLst/>
          </a:prstGeom>
          <a:noFill/>
        </p:spPr>
        <p:txBody>
          <a:bodyPr wrap="square" rtlCol="0">
            <a:spAutoFit/>
          </a:bodyPr>
          <a:lstStyle/>
          <a:p>
            <a:pPr lvl="0" algn="just" fontAlgn="base">
              <a:tabLst>
                <a:tab pos="685800" algn="l"/>
              </a:tabLst>
            </a:pPr>
            <a:r>
              <a:rPr lang="en-US" sz="2400" dirty="0" smtClean="0">
                <a:latin typeface="Times New Roman" pitchFamily="18" charset="0"/>
                <a:cs typeface="Times New Roman" pitchFamily="18" charset="0"/>
              </a:rPr>
              <a:t>19.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community further states </a:t>
            </a:r>
            <a:r>
              <a:rPr lang="en-US" sz="2400" dirty="0" smtClean="0">
                <a:latin typeface="Times New Roman" pitchFamily="18" charset="0"/>
                <a:cs typeface="Times New Roman" pitchFamily="18" charset="0"/>
              </a:rPr>
              <a:t>	that </a:t>
            </a:r>
            <a:r>
              <a:rPr lang="en-US" sz="2400" dirty="0">
                <a:latin typeface="Times New Roman" pitchFamily="18" charset="0"/>
                <a:cs typeface="Times New Roman" pitchFamily="18" charset="0"/>
              </a:rPr>
              <a:t>in support </a:t>
            </a:r>
            <a:r>
              <a:rPr lang="en-US" sz="2400" dirty="0" smtClean="0">
                <a:latin typeface="Times New Roman" pitchFamily="18" charset="0"/>
                <a:cs typeface="Times New Roman" pitchFamily="18" charset="0"/>
              </a:rPr>
              <a:t>	of </a:t>
            </a:r>
            <a:r>
              <a:rPr lang="en-US" sz="2400" dirty="0">
                <a:latin typeface="Times New Roman" pitchFamily="18" charset="0"/>
                <a:cs typeface="Times New Roman" pitchFamily="18" charset="0"/>
              </a:rPr>
              <a:t>their </a:t>
            </a:r>
            <a:r>
              <a:rPr lang="en-US" sz="2400" dirty="0" smtClean="0">
                <a:latin typeface="Times New Roman" pitchFamily="18" charset="0"/>
                <a:cs typeface="Times New Roman" pitchFamily="18" charset="0"/>
              </a:rPr>
              <a:t>claim that 	</a:t>
            </a:r>
            <a:r>
              <a:rPr lang="en-US" sz="2400" b="1" dirty="0" smtClean="0">
                <a:latin typeface="Times New Roman" pitchFamily="18" charset="0"/>
                <a:cs typeface="Times New Roman" pitchFamily="18" charset="0"/>
              </a:rPr>
              <a:t>GBEKOKO-UTONYATSERE</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large 	expanse </a:t>
            </a:r>
            <a:r>
              <a:rPr lang="en-US" sz="2400" dirty="0">
                <a:latin typeface="Times New Roman" pitchFamily="18" charset="0"/>
                <a:cs typeface="Times New Roman" pitchFamily="18" charset="0"/>
              </a:rPr>
              <a:t>of land is no longer part of the </a:t>
            </a:r>
            <a:r>
              <a:rPr lang="en-US" sz="2400" dirty="0" smtClean="0">
                <a:latin typeface="Times New Roman" pitchFamily="18" charset="0"/>
                <a:cs typeface="Times New Roman" pitchFamily="18" charset="0"/>
              </a:rPr>
              <a:t>	said </a:t>
            </a:r>
            <a:r>
              <a:rPr lang="en-US" sz="2400" dirty="0">
                <a:latin typeface="Times New Roman" pitchFamily="18" charset="0"/>
                <a:cs typeface="Times New Roman" pitchFamily="18" charset="0"/>
              </a:rPr>
              <a:t>forest reserve </a:t>
            </a:r>
            <a:r>
              <a:rPr lang="en-US" sz="2400" dirty="0" smtClean="0">
                <a:latin typeface="Times New Roman" pitchFamily="18" charset="0"/>
                <a:cs typeface="Times New Roman" pitchFamily="18" charset="0"/>
              </a:rPr>
              <a:t>and </a:t>
            </a:r>
            <a:r>
              <a:rPr lang="en-US" sz="2400" dirty="0">
                <a:latin typeface="Times New Roman" pitchFamily="18" charset="0"/>
                <a:cs typeface="Times New Roman" pitchFamily="18" charset="0"/>
              </a:rPr>
              <a:t>has been </a:t>
            </a:r>
            <a:r>
              <a:rPr lang="en-US" sz="2400" dirty="0" smtClean="0">
                <a:latin typeface="Times New Roman" pitchFamily="18" charset="0"/>
                <a:cs typeface="Times New Roman" pitchFamily="18" charset="0"/>
              </a:rPr>
              <a:t>	excised </a:t>
            </a:r>
            <a:r>
              <a:rPr lang="en-US" sz="2400" dirty="0">
                <a:latin typeface="Times New Roman" pitchFamily="18" charset="0"/>
                <a:cs typeface="Times New Roman" pitchFamily="18" charset="0"/>
              </a:rPr>
              <a:t>as an enclave and duly returned to </a:t>
            </a:r>
            <a:r>
              <a:rPr lang="en-US" sz="2400" dirty="0" smtClean="0">
                <a:latin typeface="Times New Roman" pitchFamily="18" charset="0"/>
                <a:cs typeface="Times New Roman" pitchFamily="18" charset="0"/>
              </a:rPr>
              <a:t>	the 	people of </a:t>
            </a:r>
            <a:r>
              <a:rPr lang="en-US" sz="2400" dirty="0" err="1" smtClean="0">
                <a:latin typeface="Times New Roman" pitchFamily="18" charset="0"/>
                <a:cs typeface="Times New Roman" pitchFamily="18" charset="0"/>
              </a:rPr>
              <a:t>Abigborodo</a:t>
            </a:r>
            <a:r>
              <a:rPr lang="en-US" sz="2400" dirty="0" smtClean="0">
                <a:latin typeface="Times New Roman" pitchFamily="18" charset="0"/>
                <a:cs typeface="Times New Roman" pitchFamily="18" charset="0"/>
              </a:rPr>
              <a:t> 	community</a:t>
            </a:r>
            <a:r>
              <a:rPr lang="en-US" sz="2400" dirty="0">
                <a:latin typeface="Times New Roman" pitchFamily="18" charset="0"/>
                <a:cs typeface="Times New Roman" pitchFamily="18" charset="0"/>
              </a:rPr>
              <a:t>. The Delta State </a:t>
            </a:r>
            <a:r>
              <a:rPr lang="en-US" sz="2400" dirty="0" smtClean="0">
                <a:latin typeface="Times New Roman" pitchFamily="18" charset="0"/>
                <a:cs typeface="Times New Roman" pitchFamily="18" charset="0"/>
              </a:rPr>
              <a:t>	Government </a:t>
            </a:r>
            <a:r>
              <a:rPr lang="en-US" sz="2400" dirty="0">
                <a:latin typeface="Times New Roman" pitchFamily="18" charset="0"/>
                <a:cs typeface="Times New Roman" pitchFamily="18" charset="0"/>
              </a:rPr>
              <a:t>of Nigeria through its gazette </a:t>
            </a:r>
            <a:r>
              <a:rPr lang="en-US" sz="2400" dirty="0" smtClean="0">
                <a:latin typeface="Times New Roman" pitchFamily="18" charset="0"/>
                <a:cs typeface="Times New Roman" pitchFamily="18" charset="0"/>
              </a:rPr>
              <a:t>	published </a:t>
            </a:r>
            <a:r>
              <a:rPr lang="en-US" sz="2400" dirty="0">
                <a:latin typeface="Times New Roman" pitchFamily="18" charset="0"/>
                <a:cs typeface="Times New Roman" pitchFamily="18" charset="0"/>
              </a:rPr>
              <a:t>by </a:t>
            </a:r>
            <a:r>
              <a:rPr lang="en-US" sz="2400" dirty="0" smtClean="0">
                <a:latin typeface="Times New Roman" pitchFamily="18" charset="0"/>
                <a:cs typeface="Times New Roman" pitchFamily="18" charset="0"/>
              </a:rPr>
              <a:t>	authority </a:t>
            </a:r>
            <a:r>
              <a:rPr lang="en-US" sz="2400" dirty="0">
                <a:latin typeface="Times New Roman" pitchFamily="18" charset="0"/>
                <a:cs typeface="Times New Roman" pitchFamily="18" charset="0"/>
              </a:rPr>
              <a:t>and dated 16th </a:t>
            </a:r>
            <a:r>
              <a:rPr lang="en-US" sz="2400" dirty="0" smtClean="0">
                <a:latin typeface="Times New Roman" pitchFamily="18" charset="0"/>
                <a:cs typeface="Times New Roman" pitchFamily="18" charset="0"/>
              </a:rPr>
              <a:t>	August, 1996 further released </a:t>
            </a:r>
            <a:r>
              <a:rPr lang="en-US" sz="2400" dirty="0">
                <a:latin typeface="Times New Roman" pitchFamily="18" charset="0"/>
                <a:cs typeface="Times New Roman" pitchFamily="18" charset="0"/>
              </a:rPr>
              <a:t>an </a:t>
            </a:r>
            <a:r>
              <a:rPr lang="en-US" sz="2400" dirty="0" smtClean="0">
                <a:latin typeface="Times New Roman" pitchFamily="18" charset="0"/>
                <a:cs typeface="Times New Roman" pitchFamily="18" charset="0"/>
              </a:rPr>
              <a:t>	additional </a:t>
            </a:r>
            <a:r>
              <a:rPr lang="en-US" sz="2400" dirty="0">
                <a:latin typeface="Times New Roman" pitchFamily="18" charset="0"/>
                <a:cs typeface="Times New Roman" pitchFamily="18" charset="0"/>
              </a:rPr>
              <a:t>two hundred (200) acres of land </a:t>
            </a:r>
            <a:r>
              <a:rPr lang="en-US" sz="2400" dirty="0" smtClean="0">
                <a:latin typeface="Times New Roman" pitchFamily="18" charset="0"/>
                <a:cs typeface="Times New Roman" pitchFamily="18" charset="0"/>
              </a:rPr>
              <a:t>	which </a:t>
            </a:r>
            <a:r>
              <a:rPr lang="en-US" sz="2400" dirty="0">
                <a:latin typeface="Times New Roman" pitchFamily="18" charset="0"/>
                <a:cs typeface="Times New Roman" pitchFamily="18" charset="0"/>
              </a:rPr>
              <a:t>was </a:t>
            </a:r>
            <a:r>
              <a:rPr lang="en-US" sz="2400" dirty="0" smtClean="0">
                <a:latin typeface="Times New Roman" pitchFamily="18" charset="0"/>
                <a:cs typeface="Times New Roman" pitchFamily="18" charset="0"/>
              </a:rPr>
              <a:t>added </a:t>
            </a:r>
            <a:r>
              <a:rPr lang="en-US" sz="2400" dirty="0">
                <a:latin typeface="Times New Roman" pitchFamily="18" charset="0"/>
                <a:cs typeface="Times New Roman" pitchFamily="18" charset="0"/>
              </a:rPr>
              <a:t>to the already existing </a:t>
            </a:r>
            <a:r>
              <a:rPr lang="en-US" sz="2400" dirty="0" smtClean="0">
                <a:latin typeface="Times New Roman" pitchFamily="18" charset="0"/>
                <a:cs typeface="Times New Roman" pitchFamily="18" charset="0"/>
              </a:rPr>
              <a:t>	enclave </a:t>
            </a:r>
            <a:r>
              <a:rPr lang="en-US" sz="2400" dirty="0">
                <a:latin typeface="Times New Roman" pitchFamily="18" charset="0"/>
                <a:cs typeface="Times New Roman" pitchFamily="18" charset="0"/>
              </a:rPr>
              <a:t>of </a:t>
            </a:r>
            <a:r>
              <a:rPr lang="en-US" sz="2400" b="1" dirty="0">
                <a:latin typeface="Times New Roman" pitchFamily="18" charset="0"/>
                <a:cs typeface="Times New Roman" pitchFamily="18" charset="0"/>
              </a:rPr>
              <a:t>UTON </a:t>
            </a:r>
            <a:r>
              <a:rPr lang="en-US" sz="2400" b="1" dirty="0" smtClean="0">
                <a:latin typeface="Times New Roman" pitchFamily="18" charset="0"/>
                <a:cs typeface="Times New Roman" pitchFamily="18" charset="0"/>
              </a:rPr>
              <a:t>IYATSERE</a:t>
            </a:r>
            <a:r>
              <a:rPr lang="en-US" sz="2400" dirty="0">
                <a:latin typeface="Times New Roman" pitchFamily="18" charset="0"/>
                <a:cs typeface="Times New Roman" pitchFamily="18" charset="0"/>
              </a:rPr>
              <a:t>. We refer </a:t>
            </a:r>
            <a:r>
              <a:rPr lang="en-US" sz="2400" dirty="0" smtClean="0">
                <a:latin typeface="Times New Roman" pitchFamily="18" charset="0"/>
                <a:cs typeface="Times New Roman" pitchFamily="18" charset="0"/>
              </a:rPr>
              <a:t>	particularly </a:t>
            </a:r>
            <a:r>
              <a:rPr lang="en-US" sz="2400" dirty="0">
                <a:latin typeface="Times New Roman" pitchFamily="18" charset="0"/>
                <a:cs typeface="Times New Roman" pitchFamily="18" charset="0"/>
              </a:rPr>
              <a:t>to page B12 of the said </a:t>
            </a:r>
            <a:r>
              <a:rPr lang="en-US" sz="2400" dirty="0" smtClean="0">
                <a:latin typeface="Times New Roman" pitchFamily="18" charset="0"/>
                <a:cs typeface="Times New Roman" pitchFamily="18" charset="0"/>
              </a:rPr>
              <a:t>	Delta </a:t>
            </a:r>
            <a:r>
              <a:rPr lang="en-US" sz="2400" dirty="0">
                <a:latin typeface="Times New Roman" pitchFamily="18" charset="0"/>
                <a:cs typeface="Times New Roman" pitchFamily="18" charset="0"/>
              </a:rPr>
              <a:t>State of Nigeria Gazette which is </a:t>
            </a:r>
            <a:r>
              <a:rPr lang="en-US" sz="2400" dirty="0" smtClean="0">
                <a:latin typeface="Times New Roman" pitchFamily="18" charset="0"/>
                <a:cs typeface="Times New Roman" pitchFamily="18" charset="0"/>
              </a:rPr>
              <a:t>	herein </a:t>
            </a:r>
            <a:r>
              <a:rPr lang="en-US" sz="2400" dirty="0">
                <a:latin typeface="Times New Roman" pitchFamily="18" charset="0"/>
                <a:cs typeface="Times New Roman" pitchFamily="18" charset="0"/>
              </a:rPr>
              <a:t>highlighted: </a:t>
            </a:r>
            <a:r>
              <a:rPr lang="en-US" sz="2400" b="1" dirty="0" smtClean="0">
                <a:latin typeface="Times New Roman" pitchFamily="18" charset="0"/>
                <a:cs typeface="Times New Roman" pitchFamily="18" charset="0"/>
              </a:rPr>
              <a:t>“Enlargement of 	</a:t>
            </a:r>
            <a:r>
              <a:rPr lang="en-US" sz="2400" b="1" dirty="0" err="1" smtClean="0">
                <a:latin typeface="Times New Roman" pitchFamily="18" charset="0"/>
                <a:cs typeface="Times New Roman" pitchFamily="18" charset="0"/>
              </a:rPr>
              <a:t>Otonyatsere</a:t>
            </a:r>
            <a:r>
              <a:rPr lang="en-US" sz="2400" b="1" dirty="0" smtClean="0">
                <a:latin typeface="Times New Roman" pitchFamily="18" charset="0"/>
                <a:cs typeface="Times New Roman" pitchFamily="18" charset="0"/>
              </a:rPr>
              <a:t> Enclave by 200 (Two 	hundred) Acres.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51080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323056"/>
            <a:ext cx="6229350" cy="7879080"/>
          </a:xfrm>
          <a:prstGeom prst="rect">
            <a:avLst/>
          </a:prstGeom>
          <a:noFill/>
        </p:spPr>
        <p:txBody>
          <a:bodyPr wrap="square" rtlCol="0">
            <a:spAutoFit/>
          </a:bodyPr>
          <a:lstStyle/>
          <a:p>
            <a:pPr algn="just"/>
            <a:r>
              <a:rPr lang="en-US" sz="2300" b="1" dirty="0">
                <a:latin typeface="Times New Roman" pitchFamily="18" charset="0"/>
                <a:cs typeface="Times New Roman" pitchFamily="18" charset="0"/>
              </a:rPr>
              <a:t>In exercise of the powers of the Executive Council of Delta State of Nigeria as defined in section 21 cap 59 Laws of the defunct </a:t>
            </a:r>
            <a:r>
              <a:rPr lang="en-US" sz="2300" b="1" dirty="0" err="1">
                <a:latin typeface="Times New Roman" pitchFamily="18" charset="0"/>
                <a:cs typeface="Times New Roman" pitchFamily="18" charset="0"/>
              </a:rPr>
              <a:t>Bendel</a:t>
            </a:r>
            <a:r>
              <a:rPr lang="en-US" sz="2300" b="1" dirty="0">
                <a:latin typeface="Times New Roman" pitchFamily="18" charset="0"/>
                <a:cs typeface="Times New Roman" pitchFamily="18" charset="0"/>
              </a:rPr>
              <a:t> state of Nigeria still applicable in Delta state of Nigeria, Order is hereby made for the information of the general public that as from the 27th of June, 1996 200 (Two hundred) acres of the </a:t>
            </a:r>
            <a:r>
              <a:rPr lang="en-US" sz="2300" b="1" dirty="0" err="1">
                <a:latin typeface="Times New Roman" pitchFamily="18" charset="0"/>
                <a:cs typeface="Times New Roman" pitchFamily="18" charset="0"/>
              </a:rPr>
              <a:t>Okpe</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Urhobo</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Ukpe-Sobo</a:t>
            </a:r>
            <a:r>
              <a:rPr lang="en-US" sz="2300" b="1" dirty="0">
                <a:latin typeface="Times New Roman" pitchFamily="18" charset="0"/>
                <a:cs typeface="Times New Roman" pitchFamily="18" charset="0"/>
              </a:rPr>
              <a:t>) Forest Reserve has been </a:t>
            </a:r>
            <a:r>
              <a:rPr lang="en-US" sz="2300" b="1" dirty="0" err="1">
                <a:latin typeface="Times New Roman" pitchFamily="18" charset="0"/>
                <a:cs typeface="Times New Roman" pitchFamily="18" charset="0"/>
              </a:rPr>
              <a:t>dereserved</a:t>
            </a:r>
            <a:r>
              <a:rPr lang="en-US" sz="2300" b="1" dirty="0">
                <a:latin typeface="Times New Roman" pitchFamily="18" charset="0"/>
                <a:cs typeface="Times New Roman" pitchFamily="18" charset="0"/>
              </a:rPr>
              <a:t> and added to the existing area of </a:t>
            </a:r>
            <a:r>
              <a:rPr lang="en-US" sz="2300" b="1" dirty="0" err="1">
                <a:latin typeface="Times New Roman" pitchFamily="18" charset="0"/>
                <a:cs typeface="Times New Roman" pitchFamily="18" charset="0"/>
              </a:rPr>
              <a:t>Otonyatsere</a:t>
            </a:r>
            <a:r>
              <a:rPr lang="en-US" sz="2300" b="1" dirty="0">
                <a:latin typeface="Times New Roman" pitchFamily="18" charset="0"/>
                <a:cs typeface="Times New Roman" pitchFamily="18" charset="0"/>
              </a:rPr>
              <a:t> enclave. The parcel of two hundred acres is made up of the parcel of land lying to the northern side of Shell Petroleum Development Company Road before the </a:t>
            </a:r>
            <a:r>
              <a:rPr lang="en-US" sz="2300" b="1" dirty="0" err="1">
                <a:latin typeface="Times New Roman" pitchFamily="18" charset="0"/>
                <a:cs typeface="Times New Roman" pitchFamily="18" charset="0"/>
              </a:rPr>
              <a:t>Otonyatsere</a:t>
            </a:r>
            <a:r>
              <a:rPr lang="en-US" sz="2300" b="1" dirty="0">
                <a:latin typeface="Times New Roman" pitchFamily="18" charset="0"/>
                <a:cs typeface="Times New Roman" pitchFamily="18" charset="0"/>
              </a:rPr>
              <a:t> enclave and the parcel of land lying on both sides of the Shell Petroleum Development Company Road (traversing the enclave) adjacent and contiguous to and after the existing enclave to the western end”  </a:t>
            </a:r>
            <a:endParaRPr lang="en-US" sz="2300" dirty="0">
              <a:latin typeface="Times New Roman" pitchFamily="18" charset="0"/>
              <a:cs typeface="Times New Roman" pitchFamily="18" charset="0"/>
            </a:endParaRPr>
          </a:p>
          <a:p>
            <a:pPr algn="just"/>
            <a:r>
              <a:rPr lang="en-US" sz="2300" dirty="0">
                <a:latin typeface="Times New Roman" pitchFamily="18" charset="0"/>
                <a:cs typeface="Times New Roman" pitchFamily="18" charset="0"/>
              </a:rPr>
              <a:t> </a:t>
            </a:r>
          </a:p>
          <a:p>
            <a:pPr algn="just"/>
            <a:r>
              <a:rPr lang="en-US" sz="2300" dirty="0">
                <a:latin typeface="Times New Roman" pitchFamily="18" charset="0"/>
                <a:cs typeface="Times New Roman" pitchFamily="18" charset="0"/>
              </a:rPr>
              <a:t>The said Gazette of Delta state of Nigeria published by authority dated 17th October, 1996 is herein attached and marked as </a:t>
            </a:r>
            <a:r>
              <a:rPr lang="en-US" sz="2300" b="1" dirty="0">
                <a:latin typeface="Times New Roman" pitchFamily="18" charset="0"/>
                <a:cs typeface="Times New Roman" pitchFamily="18" charset="0"/>
              </a:rPr>
              <a:t>Annexure 8</a:t>
            </a:r>
            <a:r>
              <a:rPr lang="en-US" sz="2300" dirty="0" smtClean="0">
                <a:latin typeface="Times New Roman" pitchFamily="18" charset="0"/>
                <a:cs typeface="Times New Roman" pitchFamily="18" charset="0"/>
              </a:rPr>
              <a:t>.</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534072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345299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0.jpg"/>
          <p:cNvPicPr/>
          <p:nvPr/>
        </p:nvPicPr>
        <p:blipFill rotWithShape="1">
          <a:blip r:embed="rId2">
            <a:extLst>
              <a:ext uri="{28A0092B-C50C-407E-A947-70E740481C1C}">
                <a14:useLocalDpi xmlns:a14="http://schemas.microsoft.com/office/drawing/2010/main" val="0"/>
              </a:ext>
            </a:extLst>
          </a:blip>
          <a:srcRect l="12367" t="6223" r="11621" b="15665"/>
          <a:stretch/>
        </p:blipFill>
        <p:spPr bwMode="auto">
          <a:xfrm>
            <a:off x="533401" y="381000"/>
            <a:ext cx="6019800" cy="8153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6106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059353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204073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72863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
            <a:ext cx="6286500" cy="7971413"/>
          </a:xfrm>
          <a:prstGeom prst="rect">
            <a:avLst/>
          </a:prstGeom>
          <a:noFill/>
        </p:spPr>
        <p:txBody>
          <a:bodyPr wrap="square" rtlCol="0">
            <a:spAutoFit/>
          </a:bodyPr>
          <a:lstStyle/>
          <a:p>
            <a:pPr lvl="0" algn="just"/>
            <a:r>
              <a:rPr lang="en-US" sz="3200" dirty="0" smtClean="0">
                <a:latin typeface="Times New Roman" pitchFamily="18" charset="0"/>
                <a:cs typeface="Times New Roman" pitchFamily="18" charset="0"/>
              </a:rPr>
              <a:t>6.	The </a:t>
            </a:r>
            <a:r>
              <a:rPr lang="en-US" sz="3200" dirty="0" err="1">
                <a:latin typeface="Times New Roman" pitchFamily="18" charset="0"/>
                <a:cs typeface="Times New Roman" pitchFamily="18" charset="0"/>
              </a:rPr>
              <a:t>Abigborodo</a:t>
            </a:r>
            <a:r>
              <a:rPr lang="en-US" sz="3200" dirty="0">
                <a:latin typeface="Times New Roman" pitchFamily="18" charset="0"/>
                <a:cs typeface="Times New Roman" pitchFamily="18" charset="0"/>
              </a:rPr>
              <a:t> Community </a:t>
            </a:r>
            <a:r>
              <a:rPr lang="en-US" sz="3200" dirty="0" smtClean="0">
                <a:latin typeface="Times New Roman" pitchFamily="18" charset="0"/>
                <a:cs typeface="Times New Roman" pitchFamily="18" charset="0"/>
              </a:rPr>
              <a:t>	progenitors</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slave </a:t>
            </a:r>
            <a:r>
              <a:rPr lang="en-US" sz="3200" dirty="0">
                <a:latin typeface="Times New Roman" pitchFamily="18" charset="0"/>
                <a:cs typeface="Times New Roman" pitchFamily="18" charset="0"/>
              </a:rPr>
              <a:t>‘</a:t>
            </a:r>
            <a:r>
              <a:rPr lang="en-US" sz="3200" b="1" dirty="0">
                <a:latin typeface="Times New Roman" pitchFamily="18" charset="0"/>
                <a:cs typeface="Times New Roman" pitchFamily="18" charset="0"/>
              </a:rPr>
              <a:t>EKOKO’</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continued farming </a:t>
            </a:r>
            <a:r>
              <a:rPr lang="en-US" sz="3200" dirty="0">
                <a:latin typeface="Times New Roman" pitchFamily="18" charset="0"/>
                <a:cs typeface="Times New Roman" pitchFamily="18" charset="0"/>
              </a:rPr>
              <a:t>on the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GBEKOKO</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portion of the </a:t>
            </a:r>
            <a:r>
              <a:rPr lang="en-US" sz="3200" dirty="0" smtClean="0">
                <a:latin typeface="Times New Roman" pitchFamily="18" charset="0"/>
                <a:cs typeface="Times New Roman" pitchFamily="18" charset="0"/>
              </a:rPr>
              <a:t>	land </a:t>
            </a:r>
            <a:r>
              <a:rPr lang="en-US" sz="3200" dirty="0">
                <a:latin typeface="Times New Roman" pitchFamily="18" charset="0"/>
                <a:cs typeface="Times New Roman" pitchFamily="18" charset="0"/>
              </a:rPr>
              <a:t>and giving </a:t>
            </a:r>
            <a:r>
              <a:rPr lang="en-US" sz="3200" dirty="0" smtClean="0">
                <a:latin typeface="Times New Roman" pitchFamily="18" charset="0"/>
                <a:cs typeface="Times New Roman" pitchFamily="18" charset="0"/>
              </a:rPr>
              <a:t>	the farm 	produce </a:t>
            </a:r>
            <a:r>
              <a:rPr lang="en-US" sz="3200" dirty="0">
                <a:latin typeface="Times New Roman" pitchFamily="18" charset="0"/>
                <a:cs typeface="Times New Roman" pitchFamily="18" charset="0"/>
              </a:rPr>
              <a:t>to his master;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IYATSERE 	EGHAREGBEMI</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and 	upon </a:t>
            </a:r>
            <a:r>
              <a:rPr lang="en-US" sz="3200" dirty="0">
                <a:latin typeface="Times New Roman" pitchFamily="18" charset="0"/>
                <a:cs typeface="Times New Roman" pitchFamily="18" charset="0"/>
              </a:rPr>
              <a:t>the abolition </a:t>
            </a:r>
            <a:r>
              <a:rPr lang="en-US" sz="3200" dirty="0" smtClean="0">
                <a:latin typeface="Times New Roman" pitchFamily="18" charset="0"/>
                <a:cs typeface="Times New Roman" pitchFamily="18" charset="0"/>
              </a:rPr>
              <a:t>	of </a:t>
            </a:r>
            <a:r>
              <a:rPr lang="en-US" sz="3200" dirty="0">
                <a:latin typeface="Times New Roman" pitchFamily="18" charset="0"/>
                <a:cs typeface="Times New Roman" pitchFamily="18" charset="0"/>
              </a:rPr>
              <a:t>slave </a:t>
            </a:r>
            <a:r>
              <a:rPr lang="en-US" sz="3200" dirty="0" smtClean="0">
                <a:latin typeface="Times New Roman" pitchFamily="18" charset="0"/>
                <a:cs typeface="Times New Roman" pitchFamily="18" charset="0"/>
              </a:rPr>
              <a:t>	trade </a:t>
            </a:r>
            <a:r>
              <a:rPr lang="en-US" sz="3200" dirty="0">
                <a:latin typeface="Times New Roman" pitchFamily="18" charset="0"/>
                <a:cs typeface="Times New Roman" pitchFamily="18" charset="0"/>
              </a:rPr>
              <a:t>in the </a:t>
            </a:r>
            <a:r>
              <a:rPr lang="en-US" sz="3200" dirty="0" smtClean="0">
                <a:latin typeface="Times New Roman" pitchFamily="18" charset="0"/>
                <a:cs typeface="Times New Roman" pitchFamily="18" charset="0"/>
              </a:rPr>
              <a:t>19th </a:t>
            </a:r>
            <a:r>
              <a:rPr lang="en-US" sz="3200" dirty="0">
                <a:latin typeface="Times New Roman" pitchFamily="18" charset="0"/>
                <a:cs typeface="Times New Roman" pitchFamily="18" charset="0"/>
              </a:rPr>
              <a:t>century,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IYATSERE 	EGHAREGBAMI</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set </a:t>
            </a:r>
            <a:r>
              <a:rPr lang="en-US" sz="3200" dirty="0">
                <a:latin typeface="Times New Roman" pitchFamily="18" charset="0"/>
                <a:cs typeface="Times New Roman" pitchFamily="18" charset="0"/>
              </a:rPr>
              <a:t>his </a:t>
            </a:r>
            <a:r>
              <a:rPr lang="en-US" sz="3200" dirty="0" smtClean="0">
                <a:latin typeface="Times New Roman" pitchFamily="18" charset="0"/>
                <a:cs typeface="Times New Roman" pitchFamily="18" charset="0"/>
              </a:rPr>
              <a:t>	slave; </a:t>
            </a:r>
            <a:r>
              <a:rPr lang="en-US" sz="3200" b="1" dirty="0" smtClean="0">
                <a:latin typeface="Times New Roman" pitchFamily="18" charset="0"/>
                <a:cs typeface="Times New Roman" pitchFamily="18" charset="0"/>
              </a:rPr>
              <a:t>EKOKO</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free in </a:t>
            </a:r>
            <a:r>
              <a:rPr lang="en-US" sz="3200" dirty="0" smtClean="0">
                <a:latin typeface="Times New Roman" pitchFamily="18" charset="0"/>
                <a:cs typeface="Times New Roman" pitchFamily="18" charset="0"/>
              </a:rPr>
              <a:t>	compliance </a:t>
            </a:r>
            <a:r>
              <a:rPr lang="en-US" sz="3200" dirty="0">
                <a:latin typeface="Times New Roman" pitchFamily="18" charset="0"/>
                <a:cs typeface="Times New Roman" pitchFamily="18" charset="0"/>
              </a:rPr>
              <a:t>with the </a:t>
            </a:r>
            <a:r>
              <a:rPr lang="en-US" sz="3200" dirty="0" smtClean="0">
                <a:latin typeface="Times New Roman" pitchFamily="18" charset="0"/>
                <a:cs typeface="Times New Roman" pitchFamily="18" charset="0"/>
              </a:rPr>
              <a:t>	law 	to 	set </a:t>
            </a:r>
            <a:r>
              <a:rPr lang="en-US" sz="3200" dirty="0">
                <a:latin typeface="Times New Roman" pitchFamily="18" charset="0"/>
                <a:cs typeface="Times New Roman" pitchFamily="18" charset="0"/>
              </a:rPr>
              <a:t>slaves free.  </a:t>
            </a: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6451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723377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108124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09601"/>
            <a:ext cx="6286500" cy="7848302"/>
          </a:xfrm>
          <a:prstGeom prst="rect">
            <a:avLst/>
          </a:prstGeom>
          <a:noFill/>
        </p:spPr>
        <p:txBody>
          <a:bodyPr wrap="square" rtlCol="0">
            <a:spAutoFit/>
          </a:bodyPr>
          <a:lstStyle/>
          <a:p>
            <a:pPr lvl="0" algn="just">
              <a:tabLst>
                <a:tab pos="636588" algn="l"/>
              </a:tabLst>
            </a:pPr>
            <a:r>
              <a:rPr lang="en-US" sz="2400" dirty="0" smtClean="0">
                <a:latin typeface="Times New Roman" pitchFamily="18" charset="0"/>
                <a:cs typeface="Times New Roman" pitchFamily="18" charset="0"/>
              </a:rPr>
              <a:t>20.	When </a:t>
            </a:r>
            <a:r>
              <a:rPr lang="en-US" sz="2400" dirty="0">
                <a:latin typeface="Times New Roman" pitchFamily="18" charset="0"/>
                <a:cs typeface="Times New Roman" pitchFamily="18" charset="0"/>
              </a:rPr>
              <a:t>it came to the notice of the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Abigborodo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Community </a:t>
            </a:r>
            <a:r>
              <a:rPr lang="en-US" sz="2400" dirty="0" smtClean="0">
                <a:latin typeface="Times New Roman" pitchFamily="18" charset="0"/>
                <a:cs typeface="Times New Roman" pitchFamily="18" charset="0"/>
              </a:rPr>
              <a:t>	that </a:t>
            </a:r>
            <a:r>
              <a:rPr lang="en-US" sz="2400" dirty="0">
                <a:latin typeface="Times New Roman" pitchFamily="18" charset="0"/>
                <a:cs typeface="Times New Roman" pitchFamily="18" charset="0"/>
              </a:rPr>
              <a:t>one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MR</a:t>
            </a:r>
            <a:r>
              <a:rPr lang="en-US" sz="2400" b="1" dirty="0">
                <a:latin typeface="Times New Roman" pitchFamily="18" charset="0"/>
                <a:cs typeface="Times New Roman" pitchFamily="18" charset="0"/>
              </a:rPr>
              <a:t>. AUGUSTINE ARIEJA</a:t>
            </a:r>
            <a:r>
              <a:rPr lang="en-US" sz="2400" dirty="0">
                <a:latin typeface="Times New Roman" pitchFamily="18" charset="0"/>
                <a:cs typeface="Times New Roman" pitchFamily="18" charset="0"/>
              </a:rPr>
              <a:t>, a staff of the </a:t>
            </a:r>
            <a:r>
              <a:rPr lang="en-US" sz="2400" dirty="0" smtClean="0">
                <a:latin typeface="Times New Roman" pitchFamily="18" charset="0"/>
                <a:cs typeface="Times New Roman" pitchFamily="18" charset="0"/>
              </a:rPr>
              <a:t>	Delta 	State </a:t>
            </a:r>
            <a:r>
              <a:rPr lang="en-US" sz="2400" dirty="0">
                <a:latin typeface="Times New Roman" pitchFamily="18" charset="0"/>
                <a:cs typeface="Times New Roman" pitchFamily="18" charset="0"/>
              </a:rPr>
              <a:t>Ministry of Environment </a:t>
            </a:r>
            <a:r>
              <a:rPr lang="en-US" sz="2400" dirty="0" smtClean="0">
                <a:latin typeface="Times New Roman" pitchFamily="18" charset="0"/>
                <a:cs typeface="Times New Roman" pitchFamily="18" charset="0"/>
              </a:rPr>
              <a:t>	who </a:t>
            </a:r>
            <a:r>
              <a:rPr lang="en-US" sz="2400" dirty="0">
                <a:latin typeface="Times New Roman" pitchFamily="18" charset="0"/>
                <a:cs typeface="Times New Roman" pitchFamily="18" charset="0"/>
              </a:rPr>
              <a:t>is neither a native nor an </a:t>
            </a:r>
            <a:r>
              <a:rPr lang="en-US" sz="2400" dirty="0" smtClean="0">
                <a:latin typeface="Times New Roman" pitchFamily="18" charset="0"/>
                <a:cs typeface="Times New Roman" pitchFamily="18" charset="0"/>
              </a:rPr>
              <a:t>	indigene </a:t>
            </a:r>
            <a:r>
              <a:rPr lang="en-US" sz="2400" dirty="0">
                <a:latin typeface="Times New Roman" pitchFamily="18" charset="0"/>
                <a:cs typeface="Times New Roman" pitchFamily="18" charset="0"/>
              </a:rPr>
              <a:t>of </a:t>
            </a:r>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Uton</a:t>
            </a:r>
            <a:r>
              <a:rPr lang="en-US" sz="2400" dirty="0" err="1"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Iyatsere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forged an instrument of </a:t>
            </a:r>
            <a:r>
              <a:rPr lang="en-US" sz="2400" dirty="0" smtClean="0">
                <a:latin typeface="Times New Roman" pitchFamily="18" charset="0"/>
                <a:cs typeface="Times New Roman" pitchFamily="18" charset="0"/>
              </a:rPr>
              <a:t>	government</a:t>
            </a:r>
            <a:r>
              <a:rPr lang="en-US" sz="2400" dirty="0">
                <a:latin typeface="Times New Roman" pitchFamily="18" charset="0"/>
                <a:cs typeface="Times New Roman" pitchFamily="18" charset="0"/>
              </a:rPr>
              <a:t>; entered and encroached on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GBEKOKO-	UTONYATSERE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enclave </a:t>
            </a:r>
            <a:r>
              <a:rPr lang="en-US" sz="2400" dirty="0" smtClean="0">
                <a:latin typeface="Times New Roman" pitchFamily="18" charset="0"/>
                <a:cs typeface="Times New Roman" pitchFamily="18" charset="0"/>
              </a:rPr>
              <a:t>	of </a:t>
            </a:r>
            <a:r>
              <a:rPr lang="en-US" sz="2400" dirty="0">
                <a:latin typeface="Times New Roman" pitchFamily="18" charset="0"/>
                <a:cs typeface="Times New Roman" pitchFamily="18" charset="0"/>
              </a:rPr>
              <a:t>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community </a:t>
            </a:r>
            <a:r>
              <a:rPr lang="en-US" sz="2400" dirty="0" smtClean="0">
                <a:latin typeface="Times New Roman" pitchFamily="18" charset="0"/>
                <a:cs typeface="Times New Roman" pitchFamily="18" charset="0"/>
              </a:rPr>
              <a:t>	without </a:t>
            </a:r>
            <a:r>
              <a:rPr lang="en-US" sz="2400" dirty="0">
                <a:latin typeface="Times New Roman" pitchFamily="18" charset="0"/>
                <a:cs typeface="Times New Roman" pitchFamily="18" charset="0"/>
              </a:rPr>
              <a:t>the </a:t>
            </a:r>
            <a:r>
              <a:rPr lang="en-US" sz="2400" dirty="0" smtClean="0">
                <a:latin typeface="Times New Roman" pitchFamily="18" charset="0"/>
                <a:cs typeface="Times New Roman" pitchFamily="18" charset="0"/>
              </a:rPr>
              <a:t>	consent </a:t>
            </a:r>
            <a:r>
              <a:rPr lang="en-US" sz="2400" dirty="0">
                <a:latin typeface="Times New Roman" pitchFamily="18" charset="0"/>
                <a:cs typeface="Times New Roman" pitchFamily="18" charset="0"/>
              </a:rPr>
              <a:t>and authority of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community </a:t>
            </a:r>
            <a:r>
              <a:rPr lang="en-US" sz="2400" dirty="0">
                <a:latin typeface="Times New Roman" pitchFamily="18" charset="0"/>
                <a:cs typeface="Times New Roman" pitchFamily="18" charset="0"/>
              </a:rPr>
              <a:t>and that the said Mr. Augustine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Arieja</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started </a:t>
            </a:r>
            <a:r>
              <a:rPr lang="en-US" sz="2400" dirty="0" smtClean="0">
                <a:latin typeface="Times New Roman" pitchFamily="18" charset="0"/>
                <a:cs typeface="Times New Roman" pitchFamily="18" charset="0"/>
              </a:rPr>
              <a:t>	selling </a:t>
            </a:r>
            <a:r>
              <a:rPr lang="en-US" sz="2400" dirty="0">
                <a:latin typeface="Times New Roman" pitchFamily="18" charset="0"/>
                <a:cs typeface="Times New Roman" pitchFamily="18" charset="0"/>
              </a:rPr>
              <a:t>and disposing off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said expanse of land under his </a:t>
            </a:r>
            <a:r>
              <a:rPr lang="en-US" sz="2400" dirty="0" smtClean="0">
                <a:latin typeface="Times New Roman" pitchFamily="18" charset="0"/>
                <a:cs typeface="Times New Roman" pitchFamily="18" charset="0"/>
              </a:rPr>
              <a:t>	name </a:t>
            </a:r>
            <a:r>
              <a:rPr lang="en-US" sz="2400" dirty="0">
                <a:latin typeface="Times New Roman" pitchFamily="18" charset="0"/>
                <a:cs typeface="Times New Roman" pitchFamily="18" charset="0"/>
              </a:rPr>
              <a:t>for his personal gain.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community 	having </a:t>
            </a:r>
            <a:r>
              <a:rPr lang="en-US" sz="2400" dirty="0">
                <a:latin typeface="Times New Roman" pitchFamily="18" charset="0"/>
                <a:cs typeface="Times New Roman" pitchFamily="18" charset="0"/>
              </a:rPr>
              <a:t>confronted him to </a:t>
            </a:r>
            <a:r>
              <a:rPr lang="en-US" sz="2400" dirty="0" smtClean="0">
                <a:latin typeface="Times New Roman" pitchFamily="18" charset="0"/>
                <a:cs typeface="Times New Roman" pitchFamily="18" charset="0"/>
              </a:rPr>
              <a:t>	no </a:t>
            </a:r>
            <a:r>
              <a:rPr lang="en-US" sz="2400" dirty="0">
                <a:latin typeface="Times New Roman" pitchFamily="18" charset="0"/>
                <a:cs typeface="Times New Roman" pitchFamily="18" charset="0"/>
              </a:rPr>
              <a:t>avail caused a petition to be </a:t>
            </a:r>
            <a:r>
              <a:rPr lang="en-US" sz="2400" dirty="0" smtClean="0">
                <a:latin typeface="Times New Roman" pitchFamily="18" charset="0"/>
                <a:cs typeface="Times New Roman" pitchFamily="18" charset="0"/>
              </a:rPr>
              <a:t>	written </a:t>
            </a:r>
            <a:r>
              <a:rPr lang="en-US" sz="2400" dirty="0">
                <a:latin typeface="Times New Roman" pitchFamily="18" charset="0"/>
                <a:cs typeface="Times New Roman" pitchFamily="18" charset="0"/>
              </a:rPr>
              <a:t>to </a:t>
            </a: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Nigeria Police against the said Mr. </a:t>
            </a:r>
            <a:r>
              <a:rPr lang="en-US" sz="2400" dirty="0" smtClean="0">
                <a:latin typeface="Times New Roman" pitchFamily="18" charset="0"/>
                <a:cs typeface="Times New Roman" pitchFamily="18" charset="0"/>
              </a:rPr>
              <a:t>	Augustine 	</a:t>
            </a:r>
            <a:r>
              <a:rPr lang="en-US" sz="2400" dirty="0" err="1" smtClean="0">
                <a:latin typeface="Times New Roman" pitchFamily="18" charset="0"/>
                <a:cs typeface="Times New Roman" pitchFamily="18" charset="0"/>
              </a:rPr>
              <a:t>Arieja</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for forcible entry </a:t>
            </a:r>
            <a:r>
              <a:rPr lang="en-US" sz="2400" dirty="0" smtClean="0">
                <a:latin typeface="Times New Roman" pitchFamily="18" charset="0"/>
                <a:cs typeface="Times New Roman" pitchFamily="18" charset="0"/>
              </a:rPr>
              <a:t>	into </a:t>
            </a:r>
            <a:r>
              <a:rPr lang="en-US" sz="2400" dirty="0">
                <a:latin typeface="Times New Roman" pitchFamily="18" charset="0"/>
                <a:cs typeface="Times New Roman" pitchFamily="18" charset="0"/>
              </a:rPr>
              <a:t>the </a:t>
            </a:r>
            <a:r>
              <a:rPr lang="en-US" sz="2400" b="1" dirty="0" smtClean="0">
                <a:latin typeface="Times New Roman" pitchFamily="18" charset="0"/>
                <a:cs typeface="Times New Roman" pitchFamily="18" charset="0"/>
              </a:rPr>
              <a:t>GBEKOKO-	UTONYATSERE</a:t>
            </a:r>
            <a:r>
              <a:rPr lang="en-US" sz="2400" dirty="0" smtClean="0">
                <a:latin typeface="Times New Roman" pitchFamily="18" charset="0"/>
                <a:cs typeface="Times New Roman" pitchFamily="18" charset="0"/>
              </a:rPr>
              <a:t> 	enclave </a:t>
            </a:r>
            <a:r>
              <a:rPr lang="en-US" sz="2400" dirty="0">
                <a:latin typeface="Times New Roman" pitchFamily="18" charset="0"/>
                <a:cs typeface="Times New Roman" pitchFamily="18" charset="0"/>
              </a:rPr>
              <a:t>of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community.  </a:t>
            </a: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608186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647400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730726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1701207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ux 6-9_0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1292675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072670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771519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41704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 y="977981"/>
            <a:ext cx="6286500" cy="6494085"/>
          </a:xfrm>
          <a:prstGeom prst="rect">
            <a:avLst/>
          </a:prstGeom>
          <a:noFill/>
        </p:spPr>
        <p:txBody>
          <a:bodyPr wrap="square" rtlCol="0">
            <a:spAutoFit/>
          </a:bodyPr>
          <a:lstStyle/>
          <a:p>
            <a:pPr lvl="0" algn="just"/>
            <a:r>
              <a:rPr lang="en-US" sz="3200" dirty="0" smtClean="0">
                <a:latin typeface="Times New Roman" pitchFamily="18" charset="0"/>
                <a:cs typeface="Times New Roman" pitchFamily="18" charset="0"/>
              </a:rPr>
              <a:t>7.	Upon </a:t>
            </a:r>
            <a:r>
              <a:rPr lang="en-US" sz="3200" dirty="0">
                <a:latin typeface="Times New Roman" pitchFamily="18" charset="0"/>
                <a:cs typeface="Times New Roman" pitchFamily="18" charset="0"/>
              </a:rPr>
              <a:t>the </a:t>
            </a:r>
            <a:r>
              <a:rPr lang="en-US" sz="3200" dirty="0" smtClean="0">
                <a:latin typeface="Times New Roman" pitchFamily="18" charset="0"/>
                <a:cs typeface="Times New Roman" pitchFamily="18" charset="0"/>
              </a:rPr>
              <a:t>departure of 	</a:t>
            </a:r>
            <a:r>
              <a:rPr lang="en-US" sz="3200" b="1" dirty="0" smtClean="0">
                <a:latin typeface="Times New Roman" pitchFamily="18" charset="0"/>
                <a:cs typeface="Times New Roman" pitchFamily="18" charset="0"/>
              </a:rPr>
              <a:t>EKOKO</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after his freedom</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ARIBIOWU</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a </a:t>
            </a:r>
            <a:r>
              <a:rPr lang="en-US" sz="3200" dirty="0" smtClean="0">
                <a:latin typeface="Times New Roman" pitchFamily="18" charset="0"/>
                <a:cs typeface="Times New Roman" pitchFamily="18" charset="0"/>
              </a:rPr>
              <a:t>	farmer  from 	the present </a:t>
            </a:r>
            <a:r>
              <a:rPr lang="en-US" sz="3200" dirty="0">
                <a:latin typeface="Times New Roman" pitchFamily="18" charset="0"/>
                <a:cs typeface="Times New Roman" pitchFamily="18" charset="0"/>
              </a:rPr>
              <a:t>day </a:t>
            </a:r>
            <a:r>
              <a:rPr lang="en-US" sz="3200" dirty="0" err="1" smtClean="0">
                <a:latin typeface="Times New Roman" pitchFamily="18" charset="0"/>
                <a:cs typeface="Times New Roman" pitchFamily="18" charset="0"/>
              </a:rPr>
              <a:t>Ifon</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came </a:t>
            </a:r>
            <a:r>
              <a:rPr lang="en-US" sz="3200" dirty="0" smtClean="0">
                <a:latin typeface="Times New Roman" pitchFamily="18" charset="0"/>
                <a:cs typeface="Times New Roman" pitchFamily="18" charset="0"/>
              </a:rPr>
              <a:t>	several </a:t>
            </a:r>
            <a:r>
              <a:rPr lang="en-US" sz="3200" dirty="0">
                <a:latin typeface="Times New Roman" pitchFamily="18" charset="0"/>
                <a:cs typeface="Times New Roman" pitchFamily="18" charset="0"/>
              </a:rPr>
              <a:t>years later </a:t>
            </a:r>
            <a:r>
              <a:rPr lang="en-US" sz="3200" dirty="0" smtClean="0">
                <a:latin typeface="Times New Roman" pitchFamily="18" charset="0"/>
                <a:cs typeface="Times New Roman" pitchFamily="18" charset="0"/>
              </a:rPr>
              <a:t>and </a:t>
            </a:r>
            <a:r>
              <a:rPr lang="en-US" sz="3200" dirty="0">
                <a:latin typeface="Times New Roman" pitchFamily="18" charset="0"/>
                <a:cs typeface="Times New Roman" pitchFamily="18" charset="0"/>
              </a:rPr>
              <a:t>met the </a:t>
            </a:r>
            <a:r>
              <a:rPr lang="en-US" sz="3200" dirty="0" smtClean="0">
                <a:latin typeface="Times New Roman" pitchFamily="18" charset="0"/>
                <a:cs typeface="Times New Roman" pitchFamily="18" charset="0"/>
              </a:rPr>
              <a:t>	descendants </a:t>
            </a:r>
            <a:r>
              <a:rPr lang="en-US" sz="3200" dirty="0">
                <a:latin typeface="Times New Roman" pitchFamily="18" charset="0"/>
                <a:cs typeface="Times New Roman" pitchFamily="18" charset="0"/>
              </a:rPr>
              <a:t>of </a:t>
            </a:r>
            <a:r>
              <a:rPr lang="en-US" sz="3200"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IYATSERE 	EGHAREGBEMI</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who was </a:t>
            </a:r>
            <a:r>
              <a:rPr lang="en-US" sz="3200" dirty="0" smtClean="0">
                <a:latin typeface="Times New Roman" pitchFamily="18" charset="0"/>
                <a:cs typeface="Times New Roman" pitchFamily="18" charset="0"/>
              </a:rPr>
              <a:t>	now </a:t>
            </a:r>
            <a:r>
              <a:rPr lang="en-US" sz="3200" dirty="0">
                <a:latin typeface="Times New Roman" pitchFamily="18" charset="0"/>
                <a:cs typeface="Times New Roman" pitchFamily="18" charset="0"/>
              </a:rPr>
              <a:t>late in </a:t>
            </a:r>
            <a:r>
              <a:rPr lang="en-US" sz="3200" dirty="0" smtClean="0">
                <a:latin typeface="Times New Roman" pitchFamily="18" charset="0"/>
                <a:cs typeface="Times New Roman" pitchFamily="18" charset="0"/>
              </a:rPr>
              <a:t>the </a:t>
            </a:r>
            <a:r>
              <a:rPr lang="en-US" sz="3200" dirty="0">
                <a:latin typeface="Times New Roman" pitchFamily="18" charset="0"/>
                <a:cs typeface="Times New Roman" pitchFamily="18" charset="0"/>
              </a:rPr>
              <a:t>present day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Abigborodo</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Community </a:t>
            </a:r>
            <a:r>
              <a:rPr lang="en-US" sz="3200" dirty="0" smtClean="0">
                <a:latin typeface="Times New Roman" pitchFamily="18" charset="0"/>
                <a:cs typeface="Times New Roman" pitchFamily="18" charset="0"/>
              </a:rPr>
              <a:t>and 	asked </a:t>
            </a:r>
            <a:r>
              <a:rPr lang="en-US" sz="3200" dirty="0">
                <a:latin typeface="Times New Roman" pitchFamily="18" charset="0"/>
                <a:cs typeface="Times New Roman" pitchFamily="18" charset="0"/>
              </a:rPr>
              <a:t>to be given lands to </a:t>
            </a:r>
            <a:r>
              <a:rPr lang="en-US" sz="3200" dirty="0" smtClean="0">
                <a:latin typeface="Times New Roman" pitchFamily="18" charset="0"/>
                <a:cs typeface="Times New Roman" pitchFamily="18" charset="0"/>
              </a:rPr>
              <a:t>	enable </a:t>
            </a:r>
            <a:r>
              <a:rPr lang="en-US" sz="3200" dirty="0">
                <a:latin typeface="Times New Roman" pitchFamily="18" charset="0"/>
                <a:cs typeface="Times New Roman" pitchFamily="18" charset="0"/>
              </a:rPr>
              <a:t>him </a:t>
            </a:r>
            <a:r>
              <a:rPr lang="en-US" sz="3200" dirty="0" smtClean="0">
                <a:latin typeface="Times New Roman" pitchFamily="18" charset="0"/>
                <a:cs typeface="Times New Roman" pitchFamily="18" charset="0"/>
              </a:rPr>
              <a:t>carry </a:t>
            </a:r>
            <a:r>
              <a:rPr lang="en-US" sz="3200" dirty="0">
                <a:latin typeface="Times New Roman" pitchFamily="18" charset="0"/>
                <a:cs typeface="Times New Roman" pitchFamily="18" charset="0"/>
              </a:rPr>
              <a:t>out his </a:t>
            </a:r>
            <a:r>
              <a:rPr lang="en-US" sz="3200" dirty="0" smtClean="0">
                <a:latin typeface="Times New Roman" pitchFamily="18" charset="0"/>
                <a:cs typeface="Times New Roman" pitchFamily="18" charset="0"/>
              </a:rPr>
              <a:t>	farming </a:t>
            </a:r>
            <a:r>
              <a:rPr lang="en-US" sz="3200" dirty="0">
                <a:latin typeface="Times New Roman" pitchFamily="18" charset="0"/>
                <a:cs typeface="Times New Roman" pitchFamily="18" charset="0"/>
              </a:rPr>
              <a:t>activities.</a:t>
            </a: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849007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87026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0997714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366536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 9_0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296943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NNNNN 9--_0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4285621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NNNNN 9--_0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1847008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NNNNN 9--_0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166241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NNNNN 9--_0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315066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NNNNN 9--_0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549068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NNNNNN 9--_0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4780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669211"/>
            <a:ext cx="6115050" cy="6555641"/>
          </a:xfrm>
          <a:prstGeom prst="rect">
            <a:avLst/>
          </a:prstGeom>
          <a:noFill/>
        </p:spPr>
        <p:txBody>
          <a:bodyPr wrap="square" rtlCol="0">
            <a:spAutoFit/>
          </a:bodyPr>
          <a:lstStyle/>
          <a:p>
            <a:pPr marL="514350" lvl="0" indent="-514350" algn="just">
              <a:buAutoNum type="arabicPeriod" startAt="8"/>
              <a:tabLst>
                <a:tab pos="577850" algn="l"/>
              </a:tabLst>
            </a:pPr>
            <a:r>
              <a:rPr lang="en-US" sz="2800" dirty="0" smtClean="0">
                <a:latin typeface="Times New Roman" pitchFamily="18" charset="0"/>
                <a:cs typeface="Times New Roman" pitchFamily="18" charset="0"/>
              </a:rPr>
              <a:t>The </a:t>
            </a:r>
            <a:r>
              <a:rPr lang="en-US" sz="2800" dirty="0" err="1">
                <a:latin typeface="Times New Roman" pitchFamily="18" charset="0"/>
                <a:cs typeface="Times New Roman" pitchFamily="18" charset="0"/>
              </a:rPr>
              <a:t>Abigborodo</a:t>
            </a:r>
            <a:r>
              <a:rPr lang="en-US" sz="2800" dirty="0">
                <a:latin typeface="Times New Roman" pitchFamily="18" charset="0"/>
                <a:cs typeface="Times New Roman" pitchFamily="18" charset="0"/>
              </a:rPr>
              <a:t> Community through </a:t>
            </a:r>
            <a:r>
              <a:rPr lang="en-US" sz="2800" dirty="0" smtClean="0">
                <a:latin typeface="Times New Roman" pitchFamily="18" charset="0"/>
                <a:cs typeface="Times New Roman" pitchFamily="18" charset="0"/>
              </a:rPr>
              <a:t>	its </a:t>
            </a:r>
            <a:r>
              <a:rPr lang="en-US" sz="2800" dirty="0">
                <a:latin typeface="Times New Roman" pitchFamily="18" charset="0"/>
                <a:cs typeface="Times New Roman" pitchFamily="18" charset="0"/>
              </a:rPr>
              <a:t>Head </a:t>
            </a:r>
            <a:r>
              <a:rPr lang="en-US" sz="2800" dirty="0" smtClean="0">
                <a:latin typeface="Times New Roman" pitchFamily="18" charset="0"/>
                <a:cs typeface="Times New Roman" pitchFamily="18" charset="0"/>
              </a:rPr>
              <a:t>and </a:t>
            </a:r>
            <a:r>
              <a:rPr lang="en-US" sz="2800" dirty="0">
                <a:latin typeface="Times New Roman" pitchFamily="18" charset="0"/>
                <a:cs typeface="Times New Roman" pitchFamily="18" charset="0"/>
              </a:rPr>
              <a:t>Leader in the early 20th </a:t>
            </a:r>
            <a:r>
              <a:rPr lang="en-US" sz="2800" dirty="0" smtClean="0">
                <a:latin typeface="Times New Roman" pitchFamily="18" charset="0"/>
                <a:cs typeface="Times New Roman" pitchFamily="18" charset="0"/>
              </a:rPr>
              <a:t>	century </a:t>
            </a:r>
            <a:r>
              <a:rPr lang="en-US" sz="2800" dirty="0">
                <a:latin typeface="Times New Roman" pitchFamily="18" charset="0"/>
                <a:cs typeface="Times New Roman" pitchFamily="18" charset="0"/>
              </a:rPr>
              <a:t>namely </a:t>
            </a:r>
            <a:r>
              <a:rPr lang="en-US" sz="2800" b="1" dirty="0">
                <a:latin typeface="Times New Roman" pitchFamily="18" charset="0"/>
                <a:cs typeface="Times New Roman" pitchFamily="18" charset="0"/>
              </a:rPr>
              <a:t>PA </a:t>
            </a:r>
            <a:r>
              <a:rPr lang="en-US" sz="2800" b="1" dirty="0" smtClean="0">
                <a:latin typeface="Times New Roman" pitchFamily="18" charset="0"/>
                <a:cs typeface="Times New Roman" pitchFamily="18" charset="0"/>
              </a:rPr>
              <a:t>UDUN</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and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OKOMAMA</a:t>
            </a:r>
            <a:r>
              <a:rPr lang="en-US" sz="2800" dirty="0" smtClean="0">
                <a:latin typeface="Times New Roman" pitchFamily="18" charset="0"/>
                <a:cs typeface="Times New Roman" pitchFamily="18" charset="0"/>
              </a:rPr>
              <a:t> entered into 	agreement </a:t>
            </a:r>
            <a:r>
              <a:rPr lang="en-US" sz="2800" dirty="0">
                <a:latin typeface="Times New Roman" pitchFamily="18" charset="0"/>
                <a:cs typeface="Times New Roman" pitchFamily="18" charset="0"/>
              </a:rPr>
              <a:t>dated 24/05/1919 with </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ARIBIOWU</a:t>
            </a:r>
            <a:r>
              <a:rPr lang="en-US" sz="2800" dirty="0" smtClean="0">
                <a:latin typeface="Times New Roman" pitchFamily="18" charset="0"/>
                <a:cs typeface="Times New Roman" pitchFamily="18" charset="0"/>
              </a:rPr>
              <a:t> 	who </a:t>
            </a:r>
            <a:r>
              <a:rPr lang="en-US" sz="2800" dirty="0">
                <a:latin typeface="Times New Roman" pitchFamily="18" charset="0"/>
                <a:cs typeface="Times New Roman" pitchFamily="18" charset="0"/>
              </a:rPr>
              <a:t>was the head of </a:t>
            </a:r>
            <a:r>
              <a:rPr lang="en-US" sz="2800" dirty="0" smtClean="0">
                <a:latin typeface="Times New Roman" pitchFamily="18" charset="0"/>
                <a:cs typeface="Times New Roman" pitchFamily="18" charset="0"/>
              </a:rPr>
              <a:t>	the farmers as tenants of 	</a:t>
            </a:r>
            <a:r>
              <a:rPr lang="en-US" sz="2800" dirty="0" err="1" smtClean="0">
                <a:latin typeface="Times New Roman" pitchFamily="18" charset="0"/>
                <a:cs typeface="Times New Roman" pitchFamily="18" charset="0"/>
              </a:rPr>
              <a:t>Abigborodo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Community. The 	signatories </a:t>
            </a:r>
            <a:r>
              <a:rPr lang="en-US" sz="2800" dirty="0">
                <a:latin typeface="Times New Roman" pitchFamily="18" charset="0"/>
                <a:cs typeface="Times New Roman" pitchFamily="18" charset="0"/>
              </a:rPr>
              <a:t>to the </a:t>
            </a:r>
            <a:r>
              <a:rPr lang="en-US" sz="2800" dirty="0" smtClean="0">
                <a:latin typeface="Times New Roman" pitchFamily="18" charset="0"/>
                <a:cs typeface="Times New Roman" pitchFamily="18" charset="0"/>
              </a:rPr>
              <a:t>said </a:t>
            </a:r>
            <a:r>
              <a:rPr lang="en-US" sz="2800" dirty="0">
                <a:latin typeface="Times New Roman" pitchFamily="18" charset="0"/>
                <a:cs typeface="Times New Roman" pitchFamily="18" charset="0"/>
              </a:rPr>
              <a:t>Lease </a:t>
            </a:r>
            <a:r>
              <a:rPr lang="en-US" sz="2800" dirty="0" smtClean="0">
                <a:latin typeface="Times New Roman" pitchFamily="18" charset="0"/>
                <a:cs typeface="Times New Roman" pitchFamily="18" charset="0"/>
              </a:rPr>
              <a:t>	Agreement </a:t>
            </a:r>
            <a:r>
              <a:rPr lang="en-US" sz="2800" dirty="0">
                <a:latin typeface="Times New Roman" pitchFamily="18" charset="0"/>
                <a:cs typeface="Times New Roman" pitchFamily="18" charset="0"/>
              </a:rPr>
              <a:t>were: </a:t>
            </a:r>
            <a:r>
              <a:rPr lang="en-US" sz="2800" dirty="0" err="1">
                <a:latin typeface="Times New Roman" pitchFamily="18" charset="0"/>
                <a:cs typeface="Times New Roman" pitchFamily="18" charset="0"/>
              </a:rPr>
              <a:t>Aribiowu</a:t>
            </a:r>
            <a:r>
              <a:rPr lang="en-US" sz="2800" dirty="0">
                <a:latin typeface="Times New Roman" pitchFamily="18" charset="0"/>
                <a:cs typeface="Times New Roman" pitchFamily="18" charset="0"/>
              </a:rPr>
              <a:t>, Johnson, </a:t>
            </a:r>
            <a:r>
              <a:rPr lang="en-US" sz="2800" dirty="0" smtClean="0">
                <a:latin typeface="Times New Roman" pitchFamily="18" charset="0"/>
                <a:cs typeface="Times New Roman" pitchFamily="18" charset="0"/>
              </a:rPr>
              <a:t>	Daniel</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Ogbaharikomi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Inomiama</a:t>
            </a:r>
            <a:r>
              <a:rPr lang="en-US" sz="2800" dirty="0">
                <a:latin typeface="Times New Roman" pitchFamily="18" charset="0"/>
                <a:cs typeface="Times New Roman" pitchFamily="18" charset="0"/>
              </a:rPr>
              <a:t> &amp; </a:t>
            </a:r>
            <a:r>
              <a:rPr lang="en-US" sz="2800" dirty="0" smtClean="0">
                <a:latin typeface="Times New Roman" pitchFamily="18" charset="0"/>
                <a:cs typeface="Times New Roman" pitchFamily="18" charset="0"/>
              </a:rPr>
              <a:t>	Johnnie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Herein </a:t>
            </a:r>
            <a:r>
              <a:rPr lang="en-US" sz="2800" dirty="0">
                <a:latin typeface="Times New Roman" pitchFamily="18" charset="0"/>
                <a:cs typeface="Times New Roman" pitchFamily="18" charset="0"/>
              </a:rPr>
              <a:t>attached is the said </a:t>
            </a:r>
            <a:r>
              <a:rPr lang="en-US" sz="2800" dirty="0" smtClean="0">
                <a:latin typeface="Times New Roman" pitchFamily="18" charset="0"/>
                <a:cs typeface="Times New Roman" pitchFamily="18" charset="0"/>
              </a:rPr>
              <a:t>	Lease </a:t>
            </a:r>
            <a:r>
              <a:rPr lang="en-US" sz="2800" dirty="0">
                <a:latin typeface="Times New Roman" pitchFamily="18" charset="0"/>
                <a:cs typeface="Times New Roman" pitchFamily="18" charset="0"/>
              </a:rPr>
              <a:t>Agreement </a:t>
            </a:r>
            <a:r>
              <a:rPr lang="en-US" sz="2800" dirty="0" smtClean="0">
                <a:latin typeface="Times New Roman" pitchFamily="18" charset="0"/>
                <a:cs typeface="Times New Roman" pitchFamily="18" charset="0"/>
              </a:rPr>
              <a:t>dated </a:t>
            </a:r>
            <a:r>
              <a:rPr lang="en-US" sz="2800" dirty="0">
                <a:latin typeface="Times New Roman" pitchFamily="18" charset="0"/>
                <a:cs typeface="Times New Roman" pitchFamily="18" charset="0"/>
              </a:rPr>
              <a:t>24/05/1919 </a:t>
            </a:r>
            <a:r>
              <a:rPr lang="en-US" sz="2800" dirty="0" smtClean="0">
                <a:latin typeface="Times New Roman" pitchFamily="18" charset="0"/>
                <a:cs typeface="Times New Roman" pitchFamily="18" charset="0"/>
              </a:rPr>
              <a:t>	and </a:t>
            </a:r>
            <a:r>
              <a:rPr lang="en-US" sz="2800" dirty="0">
                <a:latin typeface="Times New Roman" pitchFamily="18" charset="0"/>
                <a:cs typeface="Times New Roman" pitchFamily="18" charset="0"/>
              </a:rPr>
              <a:t>marked as </a:t>
            </a:r>
            <a:r>
              <a:rPr lang="en-US" sz="2800" b="1" dirty="0">
                <a:latin typeface="Times New Roman" pitchFamily="18" charset="0"/>
                <a:cs typeface="Times New Roman" pitchFamily="18" charset="0"/>
              </a:rPr>
              <a:t>Annexure 1A</a:t>
            </a:r>
            <a:r>
              <a:rPr lang="en-US" sz="2800" dirty="0">
                <a:latin typeface="Times New Roman" pitchFamily="18" charset="0"/>
                <a:cs typeface="Times New Roman" pitchFamily="18" charset="0"/>
              </a:rPr>
              <a:t>. </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13256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457200"/>
            <a:ext cx="6172200" cy="8233023"/>
          </a:xfrm>
          <a:prstGeom prst="rect">
            <a:avLst/>
          </a:prstGeom>
          <a:noFill/>
        </p:spPr>
        <p:txBody>
          <a:bodyPr wrap="square" rtlCol="0">
            <a:spAutoFit/>
          </a:bodyPr>
          <a:lstStyle/>
          <a:p>
            <a:pPr marL="457200" lvl="0" indent="-457200" algn="just">
              <a:buAutoNum type="arabicPeriod" startAt="21"/>
              <a:tabLst>
                <a:tab pos="571500" algn="l"/>
              </a:tabLst>
            </a:pPr>
            <a:r>
              <a:rPr lang="en-US" sz="2300" dirty="0" smtClean="0">
                <a:latin typeface="Times New Roman" pitchFamily="18" charset="0"/>
                <a:cs typeface="Times New Roman" pitchFamily="18" charset="0"/>
              </a:rPr>
              <a:t>The </a:t>
            </a:r>
            <a:r>
              <a:rPr lang="en-US" sz="2300" dirty="0">
                <a:latin typeface="Times New Roman" pitchFamily="18" charset="0"/>
                <a:cs typeface="Times New Roman" pitchFamily="18" charset="0"/>
              </a:rPr>
              <a:t>Police investigated the claims of the </a:t>
            </a:r>
            <a:r>
              <a:rPr lang="en-US" sz="2300" dirty="0" err="1">
                <a:latin typeface="Times New Roman" pitchFamily="18" charset="0"/>
                <a:cs typeface="Times New Roman" pitchFamily="18" charset="0"/>
              </a:rPr>
              <a:t>Abigborodo</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community and </a:t>
            </a:r>
            <a:r>
              <a:rPr lang="en-US" sz="2300" dirty="0">
                <a:latin typeface="Times New Roman" pitchFamily="18" charset="0"/>
                <a:cs typeface="Times New Roman" pitchFamily="18" charset="0"/>
              </a:rPr>
              <a:t>at the conclusion of its investigation, the </a:t>
            </a:r>
            <a:r>
              <a:rPr lang="en-US" sz="2300" dirty="0" smtClean="0">
                <a:latin typeface="Times New Roman" pitchFamily="18" charset="0"/>
                <a:cs typeface="Times New Roman" pitchFamily="18" charset="0"/>
              </a:rPr>
              <a:t>Police </a:t>
            </a:r>
            <a:r>
              <a:rPr lang="en-US" sz="2300" dirty="0">
                <a:latin typeface="Times New Roman" pitchFamily="18" charset="0"/>
                <a:cs typeface="Times New Roman" pitchFamily="18" charset="0"/>
              </a:rPr>
              <a:t>issued its </a:t>
            </a:r>
            <a:r>
              <a:rPr lang="en-US" sz="2300" dirty="0" smtClean="0">
                <a:latin typeface="Times New Roman" pitchFamily="18" charset="0"/>
                <a:cs typeface="Times New Roman" pitchFamily="18" charset="0"/>
              </a:rPr>
              <a:t>	report with reference</a:t>
            </a:r>
          </a:p>
          <a:p>
            <a:pPr lvl="0" algn="just">
              <a:tabLst>
                <a:tab pos="571500" algn="l"/>
              </a:tabLst>
            </a:pPr>
            <a:r>
              <a:rPr lang="en-US" sz="2300" dirty="0" smtClean="0">
                <a:latin typeface="Times New Roman" pitchFamily="18" charset="0"/>
                <a:cs typeface="Times New Roman" pitchFamily="18" charset="0"/>
              </a:rPr>
              <a:t>  	NO:CR:3000/XFHQ/ABJ/VOL.243/366 	dated 20</a:t>
            </a:r>
            <a:r>
              <a:rPr lang="en-US" sz="2300" baseline="30000" dirty="0" smtClean="0">
                <a:latin typeface="Times New Roman" pitchFamily="18" charset="0"/>
                <a:cs typeface="Times New Roman" pitchFamily="18" charset="0"/>
              </a:rPr>
              <a:t>th</a:t>
            </a:r>
            <a:r>
              <a:rPr lang="en-US" sz="2300" dirty="0" smtClean="0">
                <a:latin typeface="Times New Roman" pitchFamily="18" charset="0"/>
                <a:cs typeface="Times New Roman" pitchFamily="18" charset="0"/>
              </a:rPr>
              <a:t> April</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	2020 </a:t>
            </a:r>
            <a:r>
              <a:rPr lang="en-US" sz="2300" dirty="0">
                <a:latin typeface="Times New Roman" pitchFamily="18" charset="0"/>
                <a:cs typeface="Times New Roman" pitchFamily="18" charset="0"/>
              </a:rPr>
              <a:t>wherein the police </a:t>
            </a:r>
            <a:r>
              <a:rPr lang="en-US" sz="2300" dirty="0" smtClean="0">
                <a:latin typeface="Times New Roman" pitchFamily="18" charset="0"/>
                <a:cs typeface="Times New Roman" pitchFamily="18" charset="0"/>
              </a:rPr>
              <a:t>	indicted </a:t>
            </a:r>
            <a:r>
              <a:rPr lang="en-US" sz="2300" dirty="0">
                <a:latin typeface="Times New Roman" pitchFamily="18" charset="0"/>
                <a:cs typeface="Times New Roman" pitchFamily="18" charset="0"/>
              </a:rPr>
              <a:t>the said Mr. </a:t>
            </a:r>
            <a:r>
              <a:rPr lang="en-US" sz="2300" dirty="0" smtClean="0">
                <a:latin typeface="Times New Roman" pitchFamily="18" charset="0"/>
                <a:cs typeface="Times New Roman" pitchFamily="18" charset="0"/>
              </a:rPr>
              <a:t>Augustine </a:t>
            </a:r>
            <a:r>
              <a:rPr lang="en-US" sz="2300" dirty="0" err="1" smtClean="0">
                <a:latin typeface="Times New Roman" pitchFamily="18" charset="0"/>
                <a:cs typeface="Times New Roman" pitchFamily="18" charset="0"/>
              </a:rPr>
              <a:t>Arieja</a:t>
            </a:r>
            <a:r>
              <a:rPr lang="en-US" sz="2300" dirty="0" smtClean="0">
                <a:latin typeface="Times New Roman" pitchFamily="18" charset="0"/>
                <a:cs typeface="Times New Roman" pitchFamily="18" charset="0"/>
              </a:rPr>
              <a:t> 	for 	criminally </a:t>
            </a:r>
            <a:r>
              <a:rPr lang="en-US" sz="2300" dirty="0">
                <a:latin typeface="Times New Roman" pitchFamily="18" charset="0"/>
                <a:cs typeface="Times New Roman" pitchFamily="18" charset="0"/>
              </a:rPr>
              <a:t>encroaching on the </a:t>
            </a:r>
            <a:r>
              <a:rPr lang="en-US" sz="2300" b="1" dirty="0" smtClean="0">
                <a:latin typeface="Times New Roman" pitchFamily="18" charset="0"/>
                <a:cs typeface="Times New Roman" pitchFamily="18" charset="0"/>
              </a:rPr>
              <a:t>GBEKOKO - 	UTONYATSERE</a:t>
            </a: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land (enclave) belonging </a:t>
            </a:r>
            <a:r>
              <a:rPr lang="en-US" sz="2300" dirty="0" smtClean="0">
                <a:latin typeface="Times New Roman" pitchFamily="18" charset="0"/>
                <a:cs typeface="Times New Roman" pitchFamily="18" charset="0"/>
              </a:rPr>
              <a:t>	to </a:t>
            </a:r>
            <a:r>
              <a:rPr lang="en-US" sz="2300" dirty="0">
                <a:latin typeface="Times New Roman" pitchFamily="18" charset="0"/>
                <a:cs typeface="Times New Roman" pitchFamily="18" charset="0"/>
              </a:rPr>
              <a:t>the </a:t>
            </a:r>
            <a:r>
              <a:rPr lang="en-US" sz="2300" dirty="0" err="1">
                <a:latin typeface="Times New Roman" pitchFamily="18" charset="0"/>
                <a:cs typeface="Times New Roman" pitchFamily="18" charset="0"/>
              </a:rPr>
              <a:t>Abigborodo</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community </a:t>
            </a:r>
            <a:r>
              <a:rPr lang="en-US" sz="2300" dirty="0">
                <a:latin typeface="Times New Roman" pitchFamily="18" charset="0"/>
                <a:cs typeface="Times New Roman" pitchFamily="18" charset="0"/>
              </a:rPr>
              <a:t>and that </a:t>
            </a:r>
            <a:r>
              <a:rPr lang="en-US" sz="2300" dirty="0" err="1">
                <a:latin typeface="Times New Roman" pitchFamily="18" charset="0"/>
                <a:cs typeface="Times New Roman" pitchFamily="18" charset="0"/>
              </a:rPr>
              <a:t>Mr</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	Augustine </a:t>
            </a:r>
            <a:r>
              <a:rPr lang="en-US" sz="2300" dirty="0" err="1">
                <a:latin typeface="Times New Roman" pitchFamily="18" charset="0"/>
                <a:cs typeface="Times New Roman" pitchFamily="18" charset="0"/>
              </a:rPr>
              <a:t>Arieja</a:t>
            </a:r>
            <a:r>
              <a:rPr lang="en-US" sz="2300" dirty="0">
                <a:latin typeface="Times New Roman" pitchFamily="18" charset="0"/>
                <a:cs typeface="Times New Roman" pitchFamily="18" charset="0"/>
              </a:rPr>
              <a:t> who is a staff of the </a:t>
            </a:r>
            <a:r>
              <a:rPr lang="en-US" sz="2300" dirty="0" smtClean="0">
                <a:latin typeface="Times New Roman" pitchFamily="18" charset="0"/>
                <a:cs typeface="Times New Roman" pitchFamily="18" charset="0"/>
              </a:rPr>
              <a:t>	Ministry </a:t>
            </a:r>
            <a:r>
              <a:rPr lang="en-US" sz="2300" dirty="0">
                <a:latin typeface="Times New Roman" pitchFamily="18" charset="0"/>
                <a:cs typeface="Times New Roman" pitchFamily="18" charset="0"/>
              </a:rPr>
              <a:t>of Environment abused his office by </a:t>
            </a:r>
            <a:r>
              <a:rPr lang="en-US" sz="2300" dirty="0" smtClean="0">
                <a:latin typeface="Times New Roman" pitchFamily="18" charset="0"/>
                <a:cs typeface="Times New Roman" pitchFamily="18" charset="0"/>
              </a:rPr>
              <a:t>	using </a:t>
            </a:r>
            <a:r>
              <a:rPr lang="en-US" sz="2300" dirty="0">
                <a:latin typeface="Times New Roman" pitchFamily="18" charset="0"/>
                <a:cs typeface="Times New Roman" pitchFamily="18" charset="0"/>
              </a:rPr>
              <a:t>his position </a:t>
            </a:r>
            <a:r>
              <a:rPr lang="en-US" sz="2300" dirty="0" smtClean="0">
                <a:latin typeface="Times New Roman" pitchFamily="18" charset="0"/>
                <a:cs typeface="Times New Roman" pitchFamily="18" charset="0"/>
              </a:rPr>
              <a:t>and </a:t>
            </a:r>
            <a:r>
              <a:rPr lang="en-US" sz="2300" dirty="0">
                <a:latin typeface="Times New Roman" pitchFamily="18" charset="0"/>
                <a:cs typeface="Times New Roman" pitchFamily="18" charset="0"/>
              </a:rPr>
              <a:t>office to encroach into </a:t>
            </a:r>
            <a:r>
              <a:rPr lang="en-US" sz="2300" dirty="0" smtClean="0">
                <a:latin typeface="Times New Roman" pitchFamily="18" charset="0"/>
                <a:cs typeface="Times New Roman" pitchFamily="18" charset="0"/>
              </a:rPr>
              <a:t>	the </a:t>
            </a:r>
            <a:r>
              <a:rPr lang="en-US" sz="2300" dirty="0">
                <a:latin typeface="Times New Roman" pitchFamily="18" charset="0"/>
                <a:cs typeface="Times New Roman" pitchFamily="18" charset="0"/>
              </a:rPr>
              <a:t>De-Reserved portion of the </a:t>
            </a:r>
            <a:r>
              <a:rPr lang="en-US" sz="2300" dirty="0" err="1" smtClean="0">
                <a:latin typeface="Times New Roman" pitchFamily="18" charset="0"/>
                <a:cs typeface="Times New Roman" pitchFamily="18" charset="0"/>
              </a:rPr>
              <a:t>Okpe-Urhobo</a:t>
            </a:r>
            <a:r>
              <a:rPr lang="en-US" sz="2300" dirty="0" smtClean="0">
                <a:latin typeface="Times New Roman" pitchFamily="18" charset="0"/>
                <a:cs typeface="Times New Roman" pitchFamily="18" charset="0"/>
              </a:rPr>
              <a:t> 	(</a:t>
            </a:r>
            <a:r>
              <a:rPr lang="en-US" sz="2300" dirty="0" err="1">
                <a:latin typeface="Times New Roman" pitchFamily="18" charset="0"/>
                <a:cs typeface="Times New Roman" pitchFamily="18" charset="0"/>
              </a:rPr>
              <a:t>Ukpe-Sobo</a:t>
            </a:r>
            <a:r>
              <a:rPr lang="en-US" sz="2300" dirty="0">
                <a:latin typeface="Times New Roman" pitchFamily="18" charset="0"/>
                <a:cs typeface="Times New Roman" pitchFamily="18" charset="0"/>
              </a:rPr>
              <a:t>) Forest Reserve belonging to the </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Abigborodo</a:t>
            </a:r>
            <a:r>
              <a:rPr lang="en-US" sz="2300" dirty="0" smtClean="0">
                <a:latin typeface="Times New Roman" pitchFamily="18" charset="0"/>
                <a:cs typeface="Times New Roman" pitchFamily="18" charset="0"/>
              </a:rPr>
              <a:t> community </a:t>
            </a:r>
            <a:r>
              <a:rPr lang="en-US" sz="2300" dirty="0">
                <a:latin typeface="Times New Roman" pitchFamily="18" charset="0"/>
                <a:cs typeface="Times New Roman" pitchFamily="18" charset="0"/>
              </a:rPr>
              <a:t>and selling portions </a:t>
            </a:r>
            <a:r>
              <a:rPr lang="en-US" sz="2300" dirty="0" smtClean="0">
                <a:latin typeface="Times New Roman" pitchFamily="18" charset="0"/>
                <a:cs typeface="Times New Roman" pitchFamily="18" charset="0"/>
              </a:rPr>
              <a:t>	of </a:t>
            </a:r>
            <a:r>
              <a:rPr lang="en-US" sz="2300" dirty="0">
                <a:latin typeface="Times New Roman" pitchFamily="18" charset="0"/>
                <a:cs typeface="Times New Roman" pitchFamily="18" charset="0"/>
              </a:rPr>
              <a:t>it to </a:t>
            </a:r>
            <a:r>
              <a:rPr lang="en-US" sz="2300" dirty="0" smtClean="0">
                <a:latin typeface="Times New Roman" pitchFamily="18" charset="0"/>
                <a:cs typeface="Times New Roman" pitchFamily="18" charset="0"/>
              </a:rPr>
              <a:t>	unsuspecting </a:t>
            </a:r>
            <a:r>
              <a:rPr lang="en-US" sz="2300" dirty="0">
                <a:latin typeface="Times New Roman" pitchFamily="18" charset="0"/>
                <a:cs typeface="Times New Roman" pitchFamily="18" charset="0"/>
              </a:rPr>
              <a:t>members of </a:t>
            </a:r>
            <a:r>
              <a:rPr lang="en-US" sz="2300" dirty="0" smtClean="0">
                <a:latin typeface="Times New Roman" pitchFamily="18" charset="0"/>
                <a:cs typeface="Times New Roman" pitchFamily="18" charset="0"/>
              </a:rPr>
              <a:t>the 	public </a:t>
            </a:r>
            <a:r>
              <a:rPr lang="en-US" sz="2300" dirty="0">
                <a:latin typeface="Times New Roman" pitchFamily="18" charset="0"/>
                <a:cs typeface="Times New Roman" pitchFamily="18" charset="0"/>
              </a:rPr>
              <a:t>without the consent, </a:t>
            </a:r>
            <a:r>
              <a:rPr lang="en-US" sz="2300" dirty="0" smtClean="0">
                <a:latin typeface="Times New Roman" pitchFamily="18" charset="0"/>
                <a:cs typeface="Times New Roman" pitchFamily="18" charset="0"/>
              </a:rPr>
              <a:t>permission </a:t>
            </a:r>
            <a:r>
              <a:rPr lang="en-US" sz="2300" dirty="0">
                <a:latin typeface="Times New Roman" pitchFamily="18" charset="0"/>
                <a:cs typeface="Times New Roman" pitchFamily="18" charset="0"/>
              </a:rPr>
              <a:t>or </a:t>
            </a:r>
            <a:r>
              <a:rPr lang="en-US" sz="2300" dirty="0" smtClean="0">
                <a:latin typeface="Times New Roman" pitchFamily="18" charset="0"/>
                <a:cs typeface="Times New Roman" pitchFamily="18" charset="0"/>
              </a:rPr>
              <a:t>	authority </a:t>
            </a:r>
            <a:r>
              <a:rPr lang="en-US" sz="2300" dirty="0">
                <a:latin typeface="Times New Roman" pitchFamily="18" charset="0"/>
                <a:cs typeface="Times New Roman" pitchFamily="18" charset="0"/>
              </a:rPr>
              <a:t>of the </a:t>
            </a:r>
            <a:r>
              <a:rPr lang="en-US" sz="2300" dirty="0" err="1" smtClean="0">
                <a:latin typeface="Times New Roman" pitchFamily="18" charset="0"/>
                <a:cs typeface="Times New Roman" pitchFamily="18" charset="0"/>
              </a:rPr>
              <a:t>Abigborodo</a:t>
            </a:r>
            <a:r>
              <a:rPr lang="en-US" sz="2300" dirty="0" smtClean="0">
                <a:latin typeface="Times New Roman" pitchFamily="18" charset="0"/>
                <a:cs typeface="Times New Roman" pitchFamily="18" charset="0"/>
              </a:rPr>
              <a:t> </a:t>
            </a:r>
            <a:r>
              <a:rPr lang="en-US" sz="2300" dirty="0">
                <a:latin typeface="Times New Roman" pitchFamily="18" charset="0"/>
                <a:cs typeface="Times New Roman" pitchFamily="18" charset="0"/>
              </a:rPr>
              <a:t>community. We </a:t>
            </a:r>
            <a:r>
              <a:rPr lang="en-US" sz="2300" dirty="0" smtClean="0">
                <a:latin typeface="Times New Roman" pitchFamily="18" charset="0"/>
                <a:cs typeface="Times New Roman" pitchFamily="18" charset="0"/>
              </a:rPr>
              <a:t>	wish 	to </a:t>
            </a:r>
            <a:r>
              <a:rPr lang="en-US" sz="2300" dirty="0">
                <a:latin typeface="Times New Roman" pitchFamily="18" charset="0"/>
                <a:cs typeface="Times New Roman" pitchFamily="18" charset="0"/>
              </a:rPr>
              <a:t>also add that the said Mr. </a:t>
            </a:r>
            <a:r>
              <a:rPr lang="en-US" sz="2300" dirty="0" smtClean="0">
                <a:latin typeface="Times New Roman" pitchFamily="18" charset="0"/>
                <a:cs typeface="Times New Roman" pitchFamily="18" charset="0"/>
              </a:rPr>
              <a:t>	Augustine </a:t>
            </a:r>
            <a:r>
              <a:rPr lang="en-US" sz="2300" dirty="0" err="1">
                <a:latin typeface="Times New Roman" pitchFamily="18" charset="0"/>
                <a:cs typeface="Times New Roman" pitchFamily="18" charset="0"/>
              </a:rPr>
              <a:t>Arieja</a:t>
            </a:r>
            <a:r>
              <a:rPr lang="en-US" sz="2300" dirty="0">
                <a:latin typeface="Times New Roman" pitchFamily="18" charset="0"/>
                <a:cs typeface="Times New Roman" pitchFamily="18" charset="0"/>
              </a:rPr>
              <a:t> is from </a:t>
            </a:r>
            <a:r>
              <a:rPr lang="en-US" sz="2300" dirty="0" err="1">
                <a:latin typeface="Times New Roman" pitchFamily="18" charset="0"/>
                <a:cs typeface="Times New Roman" pitchFamily="18" charset="0"/>
              </a:rPr>
              <a:t>Okpe</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Local 	Government </a:t>
            </a:r>
            <a:r>
              <a:rPr lang="en-US" sz="2300" dirty="0">
                <a:latin typeface="Times New Roman" pitchFamily="18" charset="0"/>
                <a:cs typeface="Times New Roman" pitchFamily="18" charset="0"/>
              </a:rPr>
              <a:t>Area of Delta </a:t>
            </a:r>
            <a:r>
              <a:rPr lang="en-US" sz="2300" dirty="0" smtClean="0">
                <a:latin typeface="Times New Roman" pitchFamily="18" charset="0"/>
                <a:cs typeface="Times New Roman" pitchFamily="18" charset="0"/>
              </a:rPr>
              <a:t>and </a:t>
            </a:r>
            <a:r>
              <a:rPr lang="en-US" sz="2300" dirty="0">
                <a:latin typeface="Times New Roman" pitchFamily="18" charset="0"/>
                <a:cs typeface="Times New Roman" pitchFamily="18" charset="0"/>
              </a:rPr>
              <a:t>not </a:t>
            </a:r>
            <a:r>
              <a:rPr lang="en-US" sz="2300" dirty="0" err="1">
                <a:latin typeface="Times New Roman" pitchFamily="18" charset="0"/>
                <a:cs typeface="Times New Roman" pitchFamily="18" charset="0"/>
              </a:rPr>
              <a:t>Sapele</a:t>
            </a:r>
            <a:r>
              <a:rPr lang="en-US"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	Local Government </a:t>
            </a:r>
            <a:r>
              <a:rPr lang="en-US" sz="2300" dirty="0">
                <a:latin typeface="Times New Roman" pitchFamily="18" charset="0"/>
                <a:cs typeface="Times New Roman" pitchFamily="18" charset="0"/>
              </a:rPr>
              <a:t>Area of Delta State. </a:t>
            </a:r>
          </a:p>
        </p:txBody>
      </p:sp>
    </p:spTree>
    <p:extLst>
      <p:ext uri="{BB962C8B-B14F-4D97-AF65-F5344CB8AC3E}">
        <p14:creationId xmlns:p14="http://schemas.microsoft.com/office/powerpoint/2010/main" val="388080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12800"/>
            <a:ext cx="6400800" cy="4524315"/>
          </a:xfrm>
          <a:prstGeom prst="rect">
            <a:avLst/>
          </a:prstGeom>
          <a:noFill/>
        </p:spPr>
        <p:txBody>
          <a:bodyPr wrap="square" rtlCol="0">
            <a:spAutoFit/>
          </a:bodyPr>
          <a:lstStyle/>
          <a:p>
            <a:pPr marL="750888" lvl="0" indent="-750888" algn="just">
              <a:tabLst>
                <a:tab pos="0" algn="l"/>
              </a:tabLst>
            </a:pPr>
            <a:r>
              <a:rPr lang="en-US" sz="3200" dirty="0" smtClean="0">
                <a:latin typeface="Times New Roman" pitchFamily="18" charset="0"/>
                <a:cs typeface="Times New Roman" pitchFamily="18" charset="0"/>
              </a:rPr>
              <a:t>22.	We </a:t>
            </a:r>
            <a:r>
              <a:rPr lang="en-US" sz="3200" dirty="0">
                <a:latin typeface="Times New Roman" pitchFamily="18" charset="0"/>
                <a:cs typeface="Times New Roman" pitchFamily="18" charset="0"/>
              </a:rPr>
              <a:t>humbly refer you to the Police </a:t>
            </a:r>
            <a:r>
              <a:rPr lang="en-US" sz="3200" dirty="0" smtClean="0">
                <a:latin typeface="Times New Roman" pitchFamily="18" charset="0"/>
                <a:cs typeface="Times New Roman" pitchFamily="18" charset="0"/>
              </a:rPr>
              <a:t>Investigation </a:t>
            </a:r>
            <a:r>
              <a:rPr lang="en-US" sz="3200" dirty="0">
                <a:latin typeface="Times New Roman" pitchFamily="18" charset="0"/>
                <a:cs typeface="Times New Roman" pitchFamily="18" charset="0"/>
              </a:rPr>
              <a:t>Report marked and attached as </a:t>
            </a:r>
            <a:r>
              <a:rPr lang="en-US" sz="3200" b="1" dirty="0">
                <a:latin typeface="Times New Roman" pitchFamily="18" charset="0"/>
                <a:cs typeface="Times New Roman" pitchFamily="18" charset="0"/>
              </a:rPr>
              <a:t>Annexure 9</a:t>
            </a:r>
            <a:r>
              <a:rPr lang="en-US" sz="3200" dirty="0">
                <a:latin typeface="Times New Roman" pitchFamily="18" charset="0"/>
                <a:cs typeface="Times New Roman" pitchFamily="18" charset="0"/>
              </a:rPr>
              <a:t> duly Certified by the Office of </a:t>
            </a:r>
            <a:r>
              <a:rPr lang="en-US" sz="3200" dirty="0" smtClean="0">
                <a:latin typeface="Times New Roman" pitchFamily="18" charset="0"/>
                <a:cs typeface="Times New Roman" pitchFamily="18" charset="0"/>
              </a:rPr>
              <a:t>the Deputy </a:t>
            </a:r>
            <a:r>
              <a:rPr lang="en-US" sz="3200" dirty="0">
                <a:latin typeface="Times New Roman" pitchFamily="18" charset="0"/>
                <a:cs typeface="Times New Roman" pitchFamily="18" charset="0"/>
              </a:rPr>
              <a:t>Inspector General of Police, </a:t>
            </a:r>
            <a:r>
              <a:rPr lang="en-US" sz="3200" dirty="0" smtClean="0">
                <a:latin typeface="Times New Roman" pitchFamily="18" charset="0"/>
                <a:cs typeface="Times New Roman" pitchFamily="18" charset="0"/>
              </a:rPr>
              <a:t>Force Criminal Intelligence and  </a:t>
            </a:r>
            <a:r>
              <a:rPr lang="en-US" sz="3200" dirty="0">
                <a:latin typeface="Times New Roman" pitchFamily="18" charset="0"/>
                <a:cs typeface="Times New Roman" pitchFamily="18" charset="0"/>
              </a:rPr>
              <a:t>Investigations Department.  </a:t>
            </a:r>
          </a:p>
          <a:p>
            <a:pPr algn="just">
              <a:tabLst>
                <a:tab pos="0" algn="l"/>
              </a:tabLst>
            </a:pP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859817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711201"/>
            <a:ext cx="5943600" cy="6370975"/>
          </a:xfrm>
          <a:prstGeom prst="rect">
            <a:avLst/>
          </a:prstGeom>
          <a:noFill/>
        </p:spPr>
        <p:txBody>
          <a:bodyPr wrap="square" rtlCol="0">
            <a:spAutoFit/>
          </a:bodyPr>
          <a:lstStyle/>
          <a:p>
            <a:pPr lvl="0" algn="just">
              <a:tabLst>
                <a:tab pos="636588" algn="l"/>
              </a:tabLst>
            </a:pPr>
            <a:r>
              <a:rPr lang="en-US" sz="2400" dirty="0" smtClean="0">
                <a:latin typeface="Times New Roman" pitchFamily="18" charset="0"/>
                <a:cs typeface="Times New Roman" pitchFamily="18" charset="0"/>
              </a:rPr>
              <a:t>23.	In </a:t>
            </a:r>
            <a:r>
              <a:rPr lang="en-US" sz="2400" dirty="0">
                <a:latin typeface="Times New Roman" pitchFamily="18" charset="0"/>
                <a:cs typeface="Times New Roman" pitchFamily="18" charset="0"/>
              </a:rPr>
              <a:t>Furtherance of the Police Investigation </a:t>
            </a:r>
            <a:r>
              <a:rPr lang="en-US" sz="2400" dirty="0" smtClean="0">
                <a:latin typeface="Times New Roman" pitchFamily="18" charset="0"/>
                <a:cs typeface="Times New Roman" pitchFamily="18" charset="0"/>
              </a:rPr>
              <a:t>	Report</a:t>
            </a:r>
            <a:r>
              <a:rPr lang="en-US" sz="2400" dirty="0">
                <a:latin typeface="Times New Roman" pitchFamily="18" charset="0"/>
                <a:cs typeface="Times New Roman" pitchFamily="18" charset="0"/>
              </a:rPr>
              <a:t>, the </a:t>
            </a:r>
            <a:r>
              <a:rPr lang="en-US" sz="2400" dirty="0" smtClean="0">
                <a:latin typeface="Times New Roman" pitchFamily="18" charset="0"/>
                <a:cs typeface="Times New Roman" pitchFamily="18" charset="0"/>
              </a:rPr>
              <a:t>Delta </a:t>
            </a:r>
            <a:r>
              <a:rPr lang="en-US" sz="2400" dirty="0">
                <a:latin typeface="Times New Roman" pitchFamily="18" charset="0"/>
                <a:cs typeface="Times New Roman" pitchFamily="18" charset="0"/>
              </a:rPr>
              <a:t>State Ministry of </a:t>
            </a:r>
            <a:r>
              <a:rPr lang="en-US" sz="2400" dirty="0" smtClean="0">
                <a:latin typeface="Times New Roman" pitchFamily="18" charset="0"/>
                <a:cs typeface="Times New Roman" pitchFamily="18" charset="0"/>
              </a:rPr>
              <a:t>	Land </a:t>
            </a:r>
            <a:r>
              <a:rPr lang="en-US" sz="2400" dirty="0">
                <a:latin typeface="Times New Roman" pitchFamily="18" charset="0"/>
                <a:cs typeface="Times New Roman" pitchFamily="18" charset="0"/>
              </a:rPr>
              <a:t>and Survey investigated the </a:t>
            </a:r>
            <a:r>
              <a:rPr lang="en-US" sz="2400" dirty="0" smtClean="0">
                <a:latin typeface="Times New Roman" pitchFamily="18" charset="0"/>
                <a:cs typeface="Times New Roman" pitchFamily="18" charset="0"/>
              </a:rPr>
              <a:t>	claims </a:t>
            </a:r>
            <a:r>
              <a:rPr lang="en-US" sz="2400" dirty="0">
                <a:latin typeface="Times New Roman" pitchFamily="18" charset="0"/>
                <a:cs typeface="Times New Roman" pitchFamily="18" charset="0"/>
              </a:rPr>
              <a:t>of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community </a:t>
            </a:r>
            <a:r>
              <a:rPr lang="en-US" sz="2400" dirty="0" smtClean="0">
                <a:latin typeface="Times New Roman" pitchFamily="18" charset="0"/>
                <a:cs typeface="Times New Roman" pitchFamily="18" charset="0"/>
              </a:rPr>
              <a:t>	with </a:t>
            </a:r>
            <a:r>
              <a:rPr lang="en-US" sz="2400" dirty="0">
                <a:latin typeface="Times New Roman" pitchFamily="18" charset="0"/>
                <a:cs typeface="Times New Roman" pitchFamily="18" charset="0"/>
              </a:rPr>
              <a:t>regards to the </a:t>
            </a:r>
            <a:r>
              <a:rPr lang="en-US" sz="2400" dirty="0" smtClean="0">
                <a:latin typeface="Times New Roman" pitchFamily="18" charset="0"/>
                <a:cs typeface="Times New Roman" pitchFamily="18" charset="0"/>
              </a:rPr>
              <a:t>ownership </a:t>
            </a:r>
            <a:r>
              <a:rPr lang="en-US" sz="2400" dirty="0">
                <a:latin typeface="Times New Roman" pitchFamily="18" charset="0"/>
                <a:cs typeface="Times New Roman" pitchFamily="18" charset="0"/>
              </a:rPr>
              <a:t>of the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GBEKOKO–UTONYATSERE</a:t>
            </a:r>
            <a:r>
              <a:rPr lang="en-US" sz="2400" dirty="0" smtClean="0">
                <a:latin typeface="Times New Roman" pitchFamily="18" charset="0"/>
                <a:cs typeface="Times New Roman" pitchFamily="18" charset="0"/>
              </a:rPr>
              <a:t> enclave 	which </a:t>
            </a:r>
            <a:r>
              <a:rPr lang="en-US" sz="2400" dirty="0">
                <a:latin typeface="Times New Roman" pitchFamily="18" charset="0"/>
                <a:cs typeface="Times New Roman" pitchFamily="18" charset="0"/>
              </a:rPr>
              <a:t>has been excised from the forest </a:t>
            </a:r>
            <a:r>
              <a:rPr lang="en-US" sz="2400" dirty="0" smtClean="0">
                <a:latin typeface="Times New Roman" pitchFamily="18" charset="0"/>
                <a:cs typeface="Times New Roman" pitchFamily="18" charset="0"/>
              </a:rPr>
              <a:t>	reserve. The </a:t>
            </a:r>
            <a:r>
              <a:rPr lang="en-US" sz="2400" dirty="0" err="1">
                <a:latin typeface="Times New Roman" pitchFamily="18" charset="0"/>
                <a:cs typeface="Times New Roman" pitchFamily="18" charset="0"/>
              </a:rPr>
              <a:t>Honourable</a:t>
            </a:r>
            <a:r>
              <a:rPr lang="en-US" sz="2400" dirty="0">
                <a:latin typeface="Times New Roman" pitchFamily="18" charset="0"/>
                <a:cs typeface="Times New Roman" pitchFamily="18" charset="0"/>
              </a:rPr>
              <a:t> Commissioner </a:t>
            </a:r>
            <a:r>
              <a:rPr lang="en-US" sz="2400" dirty="0" smtClean="0">
                <a:latin typeface="Times New Roman" pitchFamily="18" charset="0"/>
                <a:cs typeface="Times New Roman" pitchFamily="18" charset="0"/>
              </a:rPr>
              <a:t>	of </a:t>
            </a:r>
            <a:r>
              <a:rPr lang="en-US" sz="2400" dirty="0">
                <a:latin typeface="Times New Roman" pitchFamily="18" charset="0"/>
                <a:cs typeface="Times New Roman" pitchFamily="18" charset="0"/>
              </a:rPr>
              <a:t>Lands and Survey set </a:t>
            </a:r>
            <a:r>
              <a:rPr lang="en-US" sz="2400" dirty="0" smtClean="0">
                <a:latin typeface="Times New Roman" pitchFamily="18" charset="0"/>
                <a:cs typeface="Times New Roman" pitchFamily="18" charset="0"/>
              </a:rPr>
              <a:t>up </a:t>
            </a:r>
            <a:r>
              <a:rPr lang="en-US" sz="2400" dirty="0">
                <a:latin typeface="Times New Roman" pitchFamily="18" charset="0"/>
                <a:cs typeface="Times New Roman" pitchFamily="18" charset="0"/>
              </a:rPr>
              <a:t>a </a:t>
            </a:r>
            <a:r>
              <a:rPr lang="en-US" sz="2400" dirty="0" smtClean="0">
                <a:latin typeface="Times New Roman" pitchFamily="18" charset="0"/>
                <a:cs typeface="Times New Roman" pitchFamily="18" charset="0"/>
              </a:rPr>
              <a:t>3-	Man 	Committee </a:t>
            </a:r>
            <a:r>
              <a:rPr lang="en-US" sz="2400" dirty="0">
                <a:latin typeface="Times New Roman" pitchFamily="18" charset="0"/>
                <a:cs typeface="Times New Roman" pitchFamily="18" charset="0"/>
              </a:rPr>
              <a:t>with their point of reference </a:t>
            </a:r>
            <a:r>
              <a:rPr lang="en-US" sz="2400" dirty="0" smtClean="0">
                <a:latin typeface="Times New Roman" pitchFamily="18" charset="0"/>
                <a:cs typeface="Times New Roman" pitchFamily="18" charset="0"/>
              </a:rPr>
              <a:t>	being the </a:t>
            </a:r>
            <a:r>
              <a:rPr lang="en-US" sz="2400" dirty="0">
                <a:latin typeface="Times New Roman" pitchFamily="18" charset="0"/>
                <a:cs typeface="Times New Roman" pitchFamily="18" charset="0"/>
              </a:rPr>
              <a:t>establishment of the </a:t>
            </a:r>
            <a:r>
              <a:rPr lang="en-US" sz="2400" b="1" dirty="0" smtClean="0">
                <a:latin typeface="Times New Roman" pitchFamily="18" charset="0"/>
                <a:cs typeface="Times New Roman" pitchFamily="18" charset="0"/>
              </a:rPr>
              <a:t>OKPE-	URHOBO </a:t>
            </a:r>
            <a:r>
              <a:rPr lang="en-US" sz="2400" b="1" dirty="0">
                <a:latin typeface="Times New Roman" pitchFamily="18" charset="0"/>
                <a:cs typeface="Times New Roman" pitchFamily="18" charset="0"/>
              </a:rPr>
              <a:t>(</a:t>
            </a:r>
            <a:r>
              <a:rPr lang="en-US" sz="2400" b="1" dirty="0" smtClean="0">
                <a:latin typeface="Times New Roman" pitchFamily="18" charset="0"/>
                <a:cs typeface="Times New Roman" pitchFamily="18" charset="0"/>
              </a:rPr>
              <a:t>UKPE-SOBO</a:t>
            </a:r>
            <a:r>
              <a:rPr lang="en-US" sz="2400" b="1" dirty="0">
                <a:latin typeface="Times New Roman" pitchFamily="18" charset="0"/>
                <a:cs typeface="Times New Roman" pitchFamily="18" charset="0"/>
              </a:rPr>
              <a:t>) FOREST </a:t>
            </a:r>
            <a:r>
              <a:rPr lang="en-US" sz="2400" b="1" dirty="0" smtClean="0">
                <a:latin typeface="Times New Roman" pitchFamily="18" charset="0"/>
                <a:cs typeface="Times New Roman" pitchFamily="18" charset="0"/>
              </a:rPr>
              <a:t>	RESERVE </a:t>
            </a:r>
            <a:r>
              <a:rPr lang="en-US" sz="2400" b="1" dirty="0">
                <a:latin typeface="Times New Roman" pitchFamily="18" charset="0"/>
                <a:cs typeface="Times New Roman" pitchFamily="18" charset="0"/>
              </a:rPr>
              <a:t>AND OTHER </a:t>
            </a:r>
            <a:r>
              <a:rPr lang="en-US" sz="2400" b="1" dirty="0" smtClean="0">
                <a:latin typeface="Times New Roman" pitchFamily="18" charset="0"/>
                <a:cs typeface="Times New Roman" pitchFamily="18" charset="0"/>
              </a:rPr>
              <a:t>	ANCILLARY </a:t>
            </a:r>
            <a:r>
              <a:rPr lang="en-US" sz="2400" b="1" dirty="0">
                <a:latin typeface="Times New Roman" pitchFamily="18" charset="0"/>
                <a:cs typeface="Times New Roman" pitchFamily="18" charset="0"/>
              </a:rPr>
              <a:t>MATTERS RELATING </a:t>
            </a:r>
            <a:r>
              <a:rPr lang="en-US" sz="2400" b="1" dirty="0" smtClean="0">
                <a:latin typeface="Times New Roman" pitchFamily="18" charset="0"/>
                <a:cs typeface="Times New Roman" pitchFamily="18" charset="0"/>
              </a:rPr>
              <a:t>	TO </a:t>
            </a:r>
            <a:r>
              <a:rPr lang="en-US" sz="2400" b="1" dirty="0">
                <a:latin typeface="Times New Roman" pitchFamily="18" charset="0"/>
                <a:cs typeface="Times New Roman" pitchFamily="18" charset="0"/>
              </a:rPr>
              <a:t>THE </a:t>
            </a:r>
            <a:r>
              <a:rPr lang="en-US" sz="2400" b="1" dirty="0" smtClean="0">
                <a:latin typeface="Times New Roman" pitchFamily="18" charset="0"/>
                <a:cs typeface="Times New Roman" pitchFamily="18" charset="0"/>
              </a:rPr>
              <a:t>DE-RESERVED 	PORTION</a:t>
            </a:r>
            <a:r>
              <a:rPr lang="en-US" sz="2400" b="1" dirty="0">
                <a:latin typeface="Times New Roman" pitchFamily="18" charset="0"/>
                <a:cs typeface="Times New Roman" pitchFamily="18" charset="0"/>
              </a:rPr>
              <a:t>, ENCROACHMENT AND </a:t>
            </a:r>
            <a:r>
              <a:rPr lang="en-US" sz="2400" b="1" dirty="0" smtClean="0">
                <a:latin typeface="Times New Roman" pitchFamily="18" charset="0"/>
                <a:cs typeface="Times New Roman" pitchFamily="18" charset="0"/>
              </a:rPr>
              <a:t>	OTHERS</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21021720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609601"/>
            <a:ext cx="6057900" cy="7109639"/>
          </a:xfrm>
          <a:prstGeom prst="rect">
            <a:avLst/>
          </a:prstGeom>
          <a:noFill/>
        </p:spPr>
        <p:txBody>
          <a:bodyPr wrap="square" rtlCol="0">
            <a:spAutoFit/>
          </a:bodyPr>
          <a:lstStyle/>
          <a:p>
            <a:pPr lvl="0" algn="just">
              <a:tabLst>
                <a:tab pos="636588" algn="l"/>
              </a:tabLst>
            </a:pPr>
            <a:r>
              <a:rPr lang="en-US" sz="2400" dirty="0" smtClean="0">
                <a:latin typeface="Times New Roman" pitchFamily="18" charset="0"/>
                <a:cs typeface="Times New Roman" pitchFamily="18" charset="0"/>
              </a:rPr>
              <a:t>24.	Upon </a:t>
            </a:r>
            <a:r>
              <a:rPr lang="en-US" sz="2400" dirty="0">
                <a:latin typeface="Times New Roman" pitchFamily="18" charset="0"/>
                <a:cs typeface="Times New Roman" pitchFamily="18" charset="0"/>
              </a:rPr>
              <a:t>conclusion of investigation by the </a:t>
            </a:r>
            <a:r>
              <a:rPr lang="en-US" sz="2400" dirty="0" smtClean="0">
                <a:latin typeface="Times New Roman" pitchFamily="18" charset="0"/>
                <a:cs typeface="Times New Roman" pitchFamily="18" charset="0"/>
              </a:rPr>
              <a:t>	Three-Man Committee</a:t>
            </a:r>
            <a:r>
              <a:rPr lang="en-US" sz="2400" dirty="0">
                <a:latin typeface="Times New Roman" pitchFamily="18" charset="0"/>
                <a:cs typeface="Times New Roman" pitchFamily="18" charset="0"/>
              </a:rPr>
              <a:t>, the </a:t>
            </a:r>
            <a:r>
              <a:rPr lang="en-US" sz="2400" dirty="0" smtClean="0">
                <a:latin typeface="Times New Roman" pitchFamily="18" charset="0"/>
                <a:cs typeface="Times New Roman" pitchFamily="18" charset="0"/>
              </a:rPr>
              <a:t>	Committee </a:t>
            </a:r>
            <a:r>
              <a:rPr lang="en-US" sz="2400" dirty="0">
                <a:latin typeface="Times New Roman" pitchFamily="18" charset="0"/>
                <a:cs typeface="Times New Roman" pitchFamily="18" charset="0"/>
              </a:rPr>
              <a:t>came up with its findings to </a:t>
            </a:r>
            <a:r>
              <a:rPr lang="en-US" sz="2400" dirty="0" smtClean="0">
                <a:latin typeface="Times New Roman" pitchFamily="18" charset="0"/>
                <a:cs typeface="Times New Roman" pitchFamily="18" charset="0"/>
              </a:rPr>
              <a:t>	wit, that </a:t>
            </a:r>
            <a:r>
              <a:rPr lang="en-US" sz="2400" dirty="0">
                <a:latin typeface="Times New Roman" pitchFamily="18" charset="0"/>
                <a:cs typeface="Times New Roman" pitchFamily="18" charset="0"/>
              </a:rPr>
              <a:t>the said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GBEKOKOUTONYATSERE</a:t>
            </a:r>
            <a:r>
              <a:rPr lang="en-US" sz="2400" dirty="0" smtClean="0">
                <a:latin typeface="Times New Roman" pitchFamily="18" charset="0"/>
                <a:cs typeface="Times New Roman" pitchFamily="18" charset="0"/>
              </a:rPr>
              <a:t> enclave 	had </a:t>
            </a:r>
            <a:r>
              <a:rPr lang="en-US" sz="2400" dirty="0">
                <a:latin typeface="Times New Roman" pitchFamily="18" charset="0"/>
                <a:cs typeface="Times New Roman" pitchFamily="18" charset="0"/>
              </a:rPr>
              <a:t>been de-reserved, and returned to the </a:t>
            </a:r>
            <a:r>
              <a:rPr lang="en-US" sz="2400" dirty="0" smtClean="0">
                <a:latin typeface="Times New Roman" pitchFamily="18" charset="0"/>
                <a:cs typeface="Times New Roman" pitchFamily="18" charset="0"/>
              </a:rPr>
              <a:t>	people </a:t>
            </a:r>
            <a:r>
              <a:rPr lang="en-US" sz="2400" dirty="0">
                <a:latin typeface="Times New Roman" pitchFamily="18" charset="0"/>
                <a:cs typeface="Times New Roman" pitchFamily="18" charset="0"/>
              </a:rPr>
              <a:t>of </a:t>
            </a:r>
            <a:r>
              <a:rPr lang="en-US" sz="2400" dirty="0" err="1" smtClean="0">
                <a:latin typeface="Times New Roman" pitchFamily="18" charset="0"/>
                <a:cs typeface="Times New Roman" pitchFamily="18" charset="0"/>
              </a:rPr>
              <a:t>Abigborodo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community and that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Mr</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Augustine </a:t>
            </a:r>
            <a:r>
              <a:rPr lang="en-US" sz="2400" dirty="0" err="1">
                <a:latin typeface="Times New Roman" pitchFamily="18" charset="0"/>
                <a:cs typeface="Times New Roman" pitchFamily="18" charset="0"/>
              </a:rPr>
              <a:t>Arieja</a:t>
            </a:r>
            <a:r>
              <a:rPr lang="en-US" sz="2400" dirty="0">
                <a:latin typeface="Times New Roman" pitchFamily="18" charset="0"/>
                <a:cs typeface="Times New Roman" pitchFamily="18" charset="0"/>
              </a:rPr>
              <a:t> and </a:t>
            </a:r>
            <a:r>
              <a:rPr lang="en-US" sz="2400" dirty="0" smtClean="0">
                <a:latin typeface="Times New Roman" pitchFamily="18" charset="0"/>
                <a:cs typeface="Times New Roman" pitchFamily="18" charset="0"/>
              </a:rPr>
              <a:t>his </a:t>
            </a:r>
            <a:r>
              <a:rPr lang="en-US" sz="2400" dirty="0">
                <a:latin typeface="Times New Roman" pitchFamily="18" charset="0"/>
                <a:cs typeface="Times New Roman" pitchFamily="18" charset="0"/>
              </a:rPr>
              <a:t>cohorts from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sapele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encroached  on the said forest </a:t>
            </a:r>
            <a:r>
              <a:rPr lang="en-US" sz="2400" dirty="0" smtClean="0">
                <a:latin typeface="Times New Roman" pitchFamily="18" charset="0"/>
                <a:cs typeface="Times New Roman" pitchFamily="18" charset="0"/>
              </a:rPr>
              <a:t>	reserve </a:t>
            </a:r>
            <a:r>
              <a:rPr lang="en-US" sz="2400" dirty="0">
                <a:latin typeface="Times New Roman" pitchFamily="18" charset="0"/>
                <a:cs typeface="Times New Roman" pitchFamily="18" charset="0"/>
              </a:rPr>
              <a:t>specifically the additional two </a:t>
            </a:r>
            <a:r>
              <a:rPr lang="en-US" sz="2400" dirty="0" smtClean="0">
                <a:latin typeface="Times New Roman" pitchFamily="18" charset="0"/>
                <a:cs typeface="Times New Roman" pitchFamily="18" charset="0"/>
              </a:rPr>
              <a:t>	hundred </a:t>
            </a:r>
            <a:r>
              <a:rPr lang="en-US" sz="2400" dirty="0">
                <a:latin typeface="Times New Roman" pitchFamily="18" charset="0"/>
                <a:cs typeface="Times New Roman" pitchFamily="18" charset="0"/>
              </a:rPr>
              <a:t>acres of </a:t>
            </a:r>
            <a:r>
              <a:rPr lang="en-US" sz="2400" dirty="0" smtClean="0">
                <a:latin typeface="Times New Roman" pitchFamily="18" charset="0"/>
                <a:cs typeface="Times New Roman" pitchFamily="18" charset="0"/>
              </a:rPr>
              <a:t>land </a:t>
            </a:r>
            <a:r>
              <a:rPr lang="en-US" sz="2400" dirty="0">
                <a:latin typeface="Times New Roman" pitchFamily="18" charset="0"/>
                <a:cs typeface="Times New Roman" pitchFamily="18" charset="0"/>
              </a:rPr>
              <a:t>which was </a:t>
            </a:r>
            <a:r>
              <a:rPr lang="en-US" sz="2400" dirty="0" smtClean="0">
                <a:latin typeface="Times New Roman" pitchFamily="18" charset="0"/>
                <a:cs typeface="Times New Roman" pitchFamily="18" charset="0"/>
              </a:rPr>
              <a:t>de-	reserved </a:t>
            </a:r>
            <a:r>
              <a:rPr lang="en-US" sz="2400" dirty="0">
                <a:latin typeface="Times New Roman" pitchFamily="18" charset="0"/>
                <a:cs typeface="Times New Roman" pitchFamily="18" charset="0"/>
              </a:rPr>
              <a:t>in 1996 and added to the </a:t>
            </a:r>
            <a:r>
              <a:rPr lang="en-US" sz="2400" dirty="0" smtClean="0">
                <a:latin typeface="Times New Roman" pitchFamily="18" charset="0"/>
                <a:cs typeface="Times New Roman" pitchFamily="18" charset="0"/>
              </a:rPr>
              <a:t>	already </a:t>
            </a:r>
            <a:r>
              <a:rPr lang="en-US" sz="2400" dirty="0">
                <a:latin typeface="Times New Roman" pitchFamily="18" charset="0"/>
                <a:cs typeface="Times New Roman" pitchFamily="18" charset="0"/>
              </a:rPr>
              <a:t>existing area of the </a:t>
            </a:r>
            <a:r>
              <a:rPr lang="en-US" sz="2400" dirty="0" err="1">
                <a:latin typeface="Times New Roman" pitchFamily="18" charset="0"/>
                <a:cs typeface="Times New Roman" pitchFamily="18" charset="0"/>
              </a:rPr>
              <a:t>Otonyatsere</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enclave </a:t>
            </a:r>
            <a:r>
              <a:rPr lang="en-US" sz="2400" dirty="0">
                <a:latin typeface="Times New Roman" pitchFamily="18" charset="0"/>
                <a:cs typeface="Times New Roman" pitchFamily="18" charset="0"/>
              </a:rPr>
              <a:t>belonging </a:t>
            </a:r>
            <a:r>
              <a:rPr lang="en-US" sz="2400" dirty="0" smtClean="0">
                <a:latin typeface="Times New Roman" pitchFamily="18" charset="0"/>
                <a:cs typeface="Times New Roman" pitchFamily="18" charset="0"/>
              </a:rPr>
              <a:t>to the </a:t>
            </a:r>
            <a:r>
              <a:rPr lang="en-US" sz="2400" dirty="0" err="1">
                <a:latin typeface="Times New Roman" pitchFamily="18" charset="0"/>
                <a:cs typeface="Times New Roman" pitchFamily="18" charset="0"/>
              </a:rPr>
              <a:t>Abigborodo</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community</a:t>
            </a:r>
            <a:r>
              <a:rPr lang="en-US" sz="2400" dirty="0">
                <a:latin typeface="Times New Roman" pitchFamily="18" charset="0"/>
                <a:cs typeface="Times New Roman" pitchFamily="18" charset="0"/>
              </a:rPr>
              <a:t>. Herein attached is the </a:t>
            </a:r>
            <a:r>
              <a:rPr lang="en-US" sz="2400" dirty="0" smtClean="0">
                <a:latin typeface="Times New Roman" pitchFamily="18" charset="0"/>
                <a:cs typeface="Times New Roman" pitchFamily="18" charset="0"/>
              </a:rPr>
              <a:t>report 	of </a:t>
            </a:r>
            <a:r>
              <a:rPr lang="en-US" sz="2400" dirty="0">
                <a:latin typeface="Times New Roman" pitchFamily="18" charset="0"/>
                <a:cs typeface="Times New Roman" pitchFamily="18" charset="0"/>
              </a:rPr>
              <a:t>the Delta State Ministry of Lands and </a:t>
            </a:r>
            <a:r>
              <a:rPr lang="en-US" sz="2400" dirty="0" smtClean="0">
                <a:latin typeface="Times New Roman" pitchFamily="18" charset="0"/>
                <a:cs typeface="Times New Roman" pitchFamily="18" charset="0"/>
              </a:rPr>
              <a:t>	Survey</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Asaba</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dated March, 2020 </a:t>
            </a:r>
            <a:r>
              <a:rPr lang="en-US" sz="2400" dirty="0" smtClean="0">
                <a:latin typeface="Times New Roman" pitchFamily="18" charset="0"/>
                <a:cs typeface="Times New Roman" pitchFamily="18" charset="0"/>
              </a:rPr>
              <a:t>	marked </a:t>
            </a:r>
            <a:r>
              <a:rPr lang="en-US" sz="2400" dirty="0">
                <a:latin typeface="Times New Roman" pitchFamily="18" charset="0"/>
                <a:cs typeface="Times New Roman" pitchFamily="18" charset="0"/>
              </a:rPr>
              <a:t>as </a:t>
            </a:r>
            <a:r>
              <a:rPr lang="en-US" sz="2400" b="1" dirty="0">
                <a:latin typeface="Times New Roman" pitchFamily="18" charset="0"/>
                <a:cs typeface="Times New Roman" pitchFamily="18" charset="0"/>
              </a:rPr>
              <a:t>Annexure 10</a:t>
            </a:r>
            <a:r>
              <a:rPr lang="en-US" sz="240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171958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9121030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723506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16857804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900717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3987570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X 10_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4970"/>
            <a:ext cx="5943600" cy="8354060"/>
          </a:xfrm>
          <a:prstGeom prst="rect">
            <a:avLst/>
          </a:prstGeom>
          <a:noFill/>
          <a:ln>
            <a:noFill/>
          </a:ln>
        </p:spPr>
      </p:pic>
    </p:spTree>
    <p:extLst>
      <p:ext uri="{BB962C8B-B14F-4D97-AF65-F5344CB8AC3E}">
        <p14:creationId xmlns:p14="http://schemas.microsoft.com/office/powerpoint/2010/main" val="210126191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716</TotalTime>
  <Words>563</Words>
  <Application>Microsoft Office PowerPoint</Application>
  <PresentationFormat>On-screen Show (4:3)</PresentationFormat>
  <Paragraphs>51</Paragraphs>
  <Slides>111</Slides>
  <Notes>2</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User</cp:lastModifiedBy>
  <cp:revision>85</cp:revision>
  <dcterms:created xsi:type="dcterms:W3CDTF">2021-07-01T14:13:59Z</dcterms:created>
  <dcterms:modified xsi:type="dcterms:W3CDTF">2022-04-06T12:05:03Z</dcterms:modified>
</cp:coreProperties>
</file>